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2"/>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Lst>
  <p:sldSz cx="9893300" cy="6858000"/>
  <p:notesSz cx="6858000" cy="9144000"/>
  <p:embeddedFontLst>
    <p:embeddedFont>
      <p:font typeface="Arial" panose="020B0604020202020204" pitchFamily="34" charset="0"/>
      <p:regular r:id="rId53"/>
    </p:embeddedFont>
    <p:embeddedFont>
      <p:font typeface="Blinker" panose="020B0604020202020204" charset="0"/>
      <p:regular r:id="rId54"/>
    </p:embeddedFont>
    <p:embeddedFont>
      <p:font typeface="Blinker Bold" panose="020B0604020202020204" charset="0"/>
      <p:regular r:id="rId55"/>
    </p:embeddedFont>
    <p:embeddedFont>
      <p:font typeface="Calibri" panose="020F0502020204030204" pitchFamily="34" charset="0"/>
      <p:regular r:id="rId56"/>
      <p:bold r:id="rId57"/>
      <p:italic r:id="rId58"/>
      <p:boldItalic r:id="rId59"/>
    </p:embeddedFont>
    <p:embeddedFont>
      <p:font typeface="Canva Sans" panose="020B0604020202020204" charset="0"/>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8" d="100"/>
          <a:sy n="78" d="100"/>
        </p:scale>
        <p:origin x="1411"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720975" y="512763"/>
            <a:ext cx="37020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720975" y="512763"/>
            <a:ext cx="37020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720975" y="512763"/>
            <a:ext cx="37020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720975" y="512763"/>
            <a:ext cx="37020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720975" y="512763"/>
            <a:ext cx="37020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Note:</a:t>
            </a:r>
          </a:p>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gif"/><Relationship Id="rId5" Type="http://schemas.openxmlformats.org/officeDocument/2006/relationships/image" Target="../media/image65.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66.gif"/><Relationship Id="rId5" Type="http://schemas.openxmlformats.org/officeDocument/2006/relationships/image" Target="../media/image70.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 Id="rId4" Type="http://schemas.openxmlformats.org/officeDocument/2006/relationships/image" Target="../media/image79.jpeg"/></Relationships>
</file>

<file path=ppt/slides/_rels/slide4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 Id="rId4" Type="http://schemas.openxmlformats.org/officeDocument/2006/relationships/image" Target="../media/image79.jpeg"/></Relationships>
</file>

<file path=ppt/slides/_rels/slide4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 Id="rId4" Type="http://schemas.openxmlformats.org/officeDocument/2006/relationships/image" Target="../media/image7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5" name="Freeform 5"/>
          <p:cNvSpPr/>
          <p:nvPr/>
        </p:nvSpPr>
        <p:spPr>
          <a:xfrm>
            <a:off x="495902" y="1687973"/>
            <a:ext cx="155023" cy="3482055"/>
          </a:xfrm>
          <a:custGeom>
            <a:avLst/>
            <a:gdLst/>
            <a:ahLst/>
            <a:cxnLst/>
            <a:rect l="l" t="t" r="r" b="b"/>
            <a:pathLst>
              <a:path w="155023" h="3482055">
                <a:moveTo>
                  <a:pt x="0" y="0"/>
                </a:moveTo>
                <a:lnTo>
                  <a:pt x="155023" y="0"/>
                </a:lnTo>
                <a:lnTo>
                  <a:pt x="155023" y="3482054"/>
                </a:lnTo>
                <a:lnTo>
                  <a:pt x="0" y="3482054"/>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798948" y="1766350"/>
            <a:ext cx="8757792" cy="1076188"/>
          </a:xfrm>
          <a:prstGeom prst="rect">
            <a:avLst/>
          </a:prstGeom>
        </p:spPr>
        <p:txBody>
          <a:bodyPr lIns="0" tIns="0" rIns="0" bIns="0" rtlCol="0" anchor="t">
            <a:spAutoFit/>
          </a:bodyPr>
          <a:lstStyle/>
          <a:p>
            <a:pPr>
              <a:lnSpc>
                <a:spcPts val="4238"/>
              </a:lnSpc>
            </a:pPr>
            <a:r>
              <a:rPr lang="en-US" sz="3532">
                <a:solidFill>
                  <a:srgbClr val="FFFFFF"/>
                </a:solidFill>
                <a:latin typeface="Blinker"/>
              </a:rPr>
              <a:t>Football Players Data Exploration</a:t>
            </a:r>
          </a:p>
          <a:p>
            <a:pPr algn="l">
              <a:lnSpc>
                <a:spcPts val="4238"/>
              </a:lnSpc>
            </a:pPr>
            <a:r>
              <a:rPr lang="en-US" sz="3532">
                <a:solidFill>
                  <a:srgbClr val="FFFFFF"/>
                </a:solidFill>
                <a:latin typeface="Blinker"/>
              </a:rPr>
              <a:t> and  Performance Analysis</a:t>
            </a:r>
          </a:p>
        </p:txBody>
      </p:sp>
      <p:sp>
        <p:nvSpPr>
          <p:cNvPr id="8" name="TextBox 8"/>
          <p:cNvSpPr txBox="1"/>
          <p:nvPr/>
        </p:nvSpPr>
        <p:spPr>
          <a:xfrm>
            <a:off x="770373" y="3058275"/>
            <a:ext cx="1571100" cy="641201"/>
          </a:xfrm>
          <a:prstGeom prst="rect">
            <a:avLst/>
          </a:prstGeom>
        </p:spPr>
        <p:txBody>
          <a:bodyPr lIns="0" tIns="0" rIns="0" bIns="0" rtlCol="0" anchor="t">
            <a:spAutoFit/>
          </a:bodyPr>
          <a:lstStyle/>
          <a:p>
            <a:pPr algn="l">
              <a:lnSpc>
                <a:spcPts val="2520"/>
              </a:lnSpc>
            </a:pPr>
            <a:r>
              <a:rPr lang="en-US" sz="2100" dirty="0">
                <a:solidFill>
                  <a:srgbClr val="00B3E3"/>
                </a:solidFill>
                <a:latin typeface="Arial"/>
              </a:rPr>
              <a:t>Advanced ML Course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2" name="Freeform 2"/>
          <p:cNvSpPr/>
          <p:nvPr/>
        </p:nvSpPr>
        <p:spPr>
          <a:xfrm>
            <a:off x="312539" y="303523"/>
            <a:ext cx="1265900" cy="1041202"/>
          </a:xfrm>
          <a:custGeom>
            <a:avLst/>
            <a:gdLst/>
            <a:ahLst/>
            <a:cxnLst/>
            <a:rect l="l" t="t" r="r" b="b"/>
            <a:pathLst>
              <a:path w="1265900" h="1041202">
                <a:moveTo>
                  <a:pt x="0" y="0"/>
                </a:moveTo>
                <a:lnTo>
                  <a:pt x="1265900" y="0"/>
                </a:lnTo>
                <a:lnTo>
                  <a:pt x="1265900" y="1041203"/>
                </a:lnTo>
                <a:lnTo>
                  <a:pt x="0" y="10412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881336" y="2400300"/>
            <a:ext cx="6133802" cy="2047875"/>
          </a:xfrm>
          <a:prstGeom prst="rect">
            <a:avLst/>
          </a:prstGeom>
        </p:spPr>
        <p:txBody>
          <a:bodyPr lIns="0" tIns="0" rIns="0" bIns="0" rtlCol="0" anchor="t">
            <a:spAutoFit/>
          </a:bodyPr>
          <a:lstStyle/>
          <a:p>
            <a:pPr algn="ctr">
              <a:lnSpc>
                <a:spcPts val="4927"/>
              </a:lnSpc>
            </a:pPr>
            <a:r>
              <a:rPr lang="en-US" sz="4106">
                <a:solidFill>
                  <a:srgbClr val="BFBFBF"/>
                </a:solidFill>
                <a:latin typeface="Blinker Bold"/>
              </a:rPr>
              <a:t>03</a:t>
            </a:r>
          </a:p>
          <a:p>
            <a:pPr algn="ctr">
              <a:lnSpc>
                <a:spcPts val="9476"/>
              </a:lnSpc>
            </a:pPr>
            <a:r>
              <a:rPr lang="en-US" sz="7896">
                <a:solidFill>
                  <a:srgbClr val="FFFFFF"/>
                </a:solidFill>
                <a:latin typeface="Blinker Bold"/>
              </a:rPr>
              <a:t>Data Overview</a:t>
            </a:r>
          </a:p>
          <a:p>
            <a:pPr algn="ctr">
              <a:lnSpc>
                <a:spcPts val="1796"/>
              </a:lnSpc>
              <a:spcBef>
                <a:spcPct val="0"/>
              </a:spcBef>
            </a:pPr>
            <a:endParaRPr lang="en-US" sz="7896">
              <a:solidFill>
                <a:srgbClr val="FFFFFF"/>
              </a:solidFill>
              <a:latin typeface="Blinker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8700" y="6576435"/>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316186" y="-3866011"/>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Freeform 6"/>
          <p:cNvSpPr/>
          <p:nvPr/>
        </p:nvSpPr>
        <p:spPr>
          <a:xfrm>
            <a:off x="173148" y="685800"/>
            <a:ext cx="3910453" cy="5388278"/>
          </a:xfrm>
          <a:custGeom>
            <a:avLst/>
            <a:gdLst/>
            <a:ahLst/>
            <a:cxnLst/>
            <a:rect l="l" t="t" r="r" b="b"/>
            <a:pathLst>
              <a:path w="3910453" h="5388278">
                <a:moveTo>
                  <a:pt x="0" y="0"/>
                </a:moveTo>
                <a:lnTo>
                  <a:pt x="3910453" y="0"/>
                </a:lnTo>
                <a:lnTo>
                  <a:pt x="3910453" y="5388278"/>
                </a:lnTo>
                <a:lnTo>
                  <a:pt x="0" y="5388278"/>
                </a:lnTo>
                <a:lnTo>
                  <a:pt x="0" y="0"/>
                </a:lnTo>
                <a:close/>
              </a:path>
            </a:pathLst>
          </a:custGeom>
          <a:blipFill>
            <a:blip r:embed="rId2"/>
            <a:stretch>
              <a:fillRect t="-3244" r="-3265" b="-6727"/>
            </a:stretch>
          </a:blipFill>
        </p:spPr>
        <p:txBody>
          <a:bodyPr/>
          <a:lstStyle/>
          <a:p>
            <a:endParaRPr lang="en-US"/>
          </a:p>
        </p:txBody>
      </p:sp>
      <p:sp>
        <p:nvSpPr>
          <p:cNvPr id="7" name="Freeform 7"/>
          <p:cNvSpPr/>
          <p:nvPr/>
        </p:nvSpPr>
        <p:spPr>
          <a:xfrm>
            <a:off x="4255717" y="685800"/>
            <a:ext cx="5551220" cy="4000950"/>
          </a:xfrm>
          <a:custGeom>
            <a:avLst/>
            <a:gdLst/>
            <a:ahLst/>
            <a:cxnLst/>
            <a:rect l="l" t="t" r="r" b="b"/>
            <a:pathLst>
              <a:path w="5551220" h="4000950">
                <a:moveTo>
                  <a:pt x="0" y="0"/>
                </a:moveTo>
                <a:lnTo>
                  <a:pt x="5551220" y="0"/>
                </a:lnTo>
                <a:lnTo>
                  <a:pt x="5551220" y="4000950"/>
                </a:lnTo>
                <a:lnTo>
                  <a:pt x="0" y="4000950"/>
                </a:lnTo>
                <a:lnTo>
                  <a:pt x="0" y="0"/>
                </a:lnTo>
                <a:close/>
              </a:path>
            </a:pathLst>
          </a:custGeom>
          <a:blipFill>
            <a:blip r:embed="rId3"/>
            <a:stretch>
              <a:fillRect/>
            </a:stretch>
          </a:blipFill>
        </p:spPr>
        <p:txBody>
          <a:bodyPr/>
          <a:lstStyle/>
          <a:p>
            <a:endParaRPr lang="en-US"/>
          </a:p>
        </p:txBody>
      </p:sp>
      <p:sp>
        <p:nvSpPr>
          <p:cNvPr id="8" name="Freeform 8"/>
          <p:cNvSpPr/>
          <p:nvPr/>
        </p:nvSpPr>
        <p:spPr>
          <a:xfrm>
            <a:off x="4232225" y="4085555"/>
            <a:ext cx="3837933" cy="1988524"/>
          </a:xfrm>
          <a:custGeom>
            <a:avLst/>
            <a:gdLst/>
            <a:ahLst/>
            <a:cxnLst/>
            <a:rect l="l" t="t" r="r" b="b"/>
            <a:pathLst>
              <a:path w="3837933" h="1988524">
                <a:moveTo>
                  <a:pt x="0" y="0"/>
                </a:moveTo>
                <a:lnTo>
                  <a:pt x="3837933" y="0"/>
                </a:lnTo>
                <a:lnTo>
                  <a:pt x="3837933" y="1988523"/>
                </a:lnTo>
                <a:lnTo>
                  <a:pt x="0" y="1988523"/>
                </a:lnTo>
                <a:lnTo>
                  <a:pt x="0" y="0"/>
                </a:lnTo>
                <a:close/>
              </a:path>
            </a:pathLst>
          </a:custGeom>
          <a:blipFill>
            <a:blip r:embed="rId4"/>
            <a:stretch>
              <a:fillRect/>
            </a:stretch>
          </a:blipFill>
        </p:spPr>
        <p:txBody>
          <a:bodyPr/>
          <a:lstStyle/>
          <a:p>
            <a:endParaRPr lang="en-US"/>
          </a:p>
        </p:txBody>
      </p:sp>
      <p:sp>
        <p:nvSpPr>
          <p:cNvPr id="9" name="TextBox 9"/>
          <p:cNvSpPr txBox="1"/>
          <p:nvPr/>
        </p:nvSpPr>
        <p:spPr>
          <a:xfrm>
            <a:off x="173148" y="-9525"/>
            <a:ext cx="2851100" cy="381000"/>
          </a:xfrm>
          <a:prstGeom prst="rect">
            <a:avLst/>
          </a:prstGeom>
        </p:spPr>
        <p:txBody>
          <a:bodyPr lIns="0" tIns="0" rIns="0" bIns="0" rtlCol="0" anchor="t">
            <a:spAutoFit/>
          </a:bodyPr>
          <a:lstStyle/>
          <a:p>
            <a:pPr>
              <a:lnSpc>
                <a:spcPts val="2999"/>
              </a:lnSpc>
              <a:spcBef>
                <a:spcPct val="0"/>
              </a:spcBef>
            </a:pPr>
            <a:r>
              <a:rPr lang="en-US" sz="2499">
                <a:solidFill>
                  <a:srgbClr val="000000"/>
                </a:solidFill>
                <a:latin typeface="Blinker Bold"/>
              </a:rPr>
              <a:t>The Story of  Our Data</a:t>
            </a:r>
          </a:p>
        </p:txBody>
      </p:sp>
      <p:sp>
        <p:nvSpPr>
          <p:cNvPr id="10" name="TextBox 10"/>
          <p:cNvSpPr txBox="1"/>
          <p:nvPr/>
        </p:nvSpPr>
        <p:spPr>
          <a:xfrm>
            <a:off x="173148" y="445784"/>
            <a:ext cx="859929" cy="228600"/>
          </a:xfrm>
          <a:prstGeom prst="rect">
            <a:avLst/>
          </a:prstGeom>
        </p:spPr>
        <p:txBody>
          <a:bodyPr lIns="0" tIns="0" rIns="0" bIns="0" rtlCol="0" anchor="t">
            <a:spAutoFit/>
          </a:bodyPr>
          <a:lstStyle/>
          <a:p>
            <a:pPr algn="ctr">
              <a:lnSpc>
                <a:spcPts val="1727"/>
              </a:lnSpc>
              <a:spcBef>
                <a:spcPct val="0"/>
              </a:spcBef>
            </a:pPr>
            <a:r>
              <a:rPr lang="en-US" sz="1439">
                <a:solidFill>
                  <a:srgbClr val="000000"/>
                </a:solidFill>
                <a:latin typeface="Blinker"/>
              </a:rPr>
              <a:t>Player Char</a:t>
            </a:r>
          </a:p>
        </p:txBody>
      </p:sp>
      <p:sp>
        <p:nvSpPr>
          <p:cNvPr id="11" name="TextBox 11"/>
          <p:cNvSpPr txBox="1"/>
          <p:nvPr/>
        </p:nvSpPr>
        <p:spPr>
          <a:xfrm>
            <a:off x="4232225" y="445784"/>
            <a:ext cx="716012" cy="228600"/>
          </a:xfrm>
          <a:prstGeom prst="rect">
            <a:avLst/>
          </a:prstGeom>
        </p:spPr>
        <p:txBody>
          <a:bodyPr lIns="0" tIns="0" rIns="0" bIns="0" rtlCol="0" anchor="t">
            <a:spAutoFit/>
          </a:bodyPr>
          <a:lstStyle/>
          <a:p>
            <a:pPr algn="ctr">
              <a:lnSpc>
                <a:spcPts val="1727"/>
              </a:lnSpc>
              <a:spcBef>
                <a:spcPct val="0"/>
              </a:spcBef>
            </a:pPr>
            <a:r>
              <a:rPr lang="en-US" sz="1439">
                <a:solidFill>
                  <a:srgbClr val="000000"/>
                </a:solidFill>
                <a:latin typeface="Blinker"/>
              </a:rPr>
              <a:t>Raw Data</a:t>
            </a:r>
          </a:p>
        </p:txBody>
      </p:sp>
      <p:sp>
        <p:nvSpPr>
          <p:cNvPr id="12" name="TextBox 12"/>
          <p:cNvSpPr txBox="1"/>
          <p:nvPr/>
        </p:nvSpPr>
        <p:spPr>
          <a:xfrm>
            <a:off x="4232225" y="6162675"/>
            <a:ext cx="1729273" cy="228600"/>
          </a:xfrm>
          <a:prstGeom prst="rect">
            <a:avLst/>
          </a:prstGeom>
        </p:spPr>
        <p:txBody>
          <a:bodyPr lIns="0" tIns="0" rIns="0" bIns="0" rtlCol="0" anchor="t">
            <a:spAutoFit/>
          </a:bodyPr>
          <a:lstStyle/>
          <a:p>
            <a:pPr algn="ctr">
              <a:lnSpc>
                <a:spcPts val="1739"/>
              </a:lnSpc>
              <a:spcBef>
                <a:spcPct val="0"/>
              </a:spcBef>
            </a:pPr>
            <a:r>
              <a:rPr lang="en-US" sz="1449">
                <a:solidFill>
                  <a:srgbClr val="000000"/>
                </a:solidFill>
                <a:latin typeface="Blinker"/>
              </a:rPr>
              <a:t>Feature Engineering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2" name="Freeform 2"/>
          <p:cNvSpPr/>
          <p:nvPr/>
        </p:nvSpPr>
        <p:spPr>
          <a:xfrm>
            <a:off x="159446" y="123638"/>
            <a:ext cx="826303" cy="826303"/>
          </a:xfrm>
          <a:custGeom>
            <a:avLst/>
            <a:gdLst/>
            <a:ahLst/>
            <a:cxnLst/>
            <a:rect l="l" t="t" r="r" b="b"/>
            <a:pathLst>
              <a:path w="826303" h="826303">
                <a:moveTo>
                  <a:pt x="0" y="0"/>
                </a:moveTo>
                <a:lnTo>
                  <a:pt x="826302" y="0"/>
                </a:lnTo>
                <a:lnTo>
                  <a:pt x="826302" y="826303"/>
                </a:lnTo>
                <a:lnTo>
                  <a:pt x="0" y="8263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TextBox 3"/>
          <p:cNvSpPr txBox="1"/>
          <p:nvPr/>
        </p:nvSpPr>
        <p:spPr>
          <a:xfrm>
            <a:off x="572597" y="6326796"/>
            <a:ext cx="2888788" cy="228584"/>
          </a:xfrm>
          <a:prstGeom prst="rect">
            <a:avLst/>
          </a:prstGeom>
        </p:spPr>
        <p:txBody>
          <a:bodyPr lIns="0" tIns="0" rIns="0" bIns="0" rtlCol="0" anchor="t">
            <a:spAutoFit/>
          </a:bodyPr>
          <a:lstStyle/>
          <a:p>
            <a:pPr algn="l">
              <a:lnSpc>
                <a:spcPts val="1560"/>
              </a:lnSpc>
            </a:pPr>
            <a:r>
              <a:rPr lang="en-US" sz="1300">
                <a:solidFill>
                  <a:srgbClr val="FFFFFF"/>
                </a:solidFill>
                <a:latin typeface="Arial"/>
              </a:rPr>
              <a:t>Samsung Innovation Campus</a:t>
            </a:r>
          </a:p>
        </p:txBody>
      </p:sp>
      <p:sp>
        <p:nvSpPr>
          <p:cNvPr id="4" name="TextBox 4"/>
          <p:cNvSpPr txBox="1"/>
          <p:nvPr/>
        </p:nvSpPr>
        <p:spPr>
          <a:xfrm>
            <a:off x="779190" y="2152958"/>
            <a:ext cx="8338096" cy="2047875"/>
          </a:xfrm>
          <a:prstGeom prst="rect">
            <a:avLst/>
          </a:prstGeom>
        </p:spPr>
        <p:txBody>
          <a:bodyPr lIns="0" tIns="0" rIns="0" bIns="0" rtlCol="0" anchor="t">
            <a:spAutoFit/>
          </a:bodyPr>
          <a:lstStyle/>
          <a:p>
            <a:pPr algn="ctr">
              <a:lnSpc>
                <a:spcPts val="4927"/>
              </a:lnSpc>
            </a:pPr>
            <a:r>
              <a:rPr lang="en-US" sz="4106">
                <a:solidFill>
                  <a:srgbClr val="BFBFBF"/>
                </a:solidFill>
                <a:latin typeface="Blinker Bold"/>
              </a:rPr>
              <a:t>04</a:t>
            </a:r>
          </a:p>
          <a:p>
            <a:pPr algn="ctr">
              <a:lnSpc>
                <a:spcPts val="9476"/>
              </a:lnSpc>
            </a:pPr>
            <a:r>
              <a:rPr lang="en-US" sz="7896">
                <a:solidFill>
                  <a:srgbClr val="FFFFFF"/>
                </a:solidFill>
                <a:latin typeface="Blinker Bold"/>
              </a:rPr>
              <a:t>Data-preprocessing</a:t>
            </a:r>
          </a:p>
          <a:p>
            <a:pPr algn="ctr">
              <a:lnSpc>
                <a:spcPts val="1796"/>
              </a:lnSpc>
              <a:spcBef>
                <a:spcPct val="0"/>
              </a:spcBef>
            </a:pPr>
            <a:endParaRPr lang="en-US" sz="7896">
              <a:solidFill>
                <a:srgbClr val="FFFFFF"/>
              </a:solidFill>
              <a:latin typeface="Blinker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47517" y="1708827"/>
            <a:ext cx="4418673" cy="3609470"/>
          </a:xfrm>
          <a:custGeom>
            <a:avLst/>
            <a:gdLst/>
            <a:ahLst/>
            <a:cxnLst/>
            <a:rect l="l" t="t" r="r" b="b"/>
            <a:pathLst>
              <a:path w="4418673" h="3609470">
                <a:moveTo>
                  <a:pt x="0" y="0"/>
                </a:moveTo>
                <a:lnTo>
                  <a:pt x="4418672" y="0"/>
                </a:lnTo>
                <a:lnTo>
                  <a:pt x="4418672" y="3609470"/>
                </a:lnTo>
                <a:lnTo>
                  <a:pt x="0" y="3609470"/>
                </a:lnTo>
                <a:lnTo>
                  <a:pt x="0" y="0"/>
                </a:lnTo>
                <a:close/>
              </a:path>
            </a:pathLst>
          </a:custGeom>
          <a:blipFill>
            <a:blip r:embed="rId2"/>
            <a:stretch>
              <a:fillRect/>
            </a:stretch>
          </a:blipFill>
        </p:spPr>
        <p:txBody>
          <a:bodyPr/>
          <a:lstStyle/>
          <a:p>
            <a:endParaRPr lang="en-US"/>
          </a:p>
        </p:txBody>
      </p:sp>
      <p:sp>
        <p:nvSpPr>
          <p:cNvPr id="3" name="AutoShape 3"/>
          <p:cNvSpPr/>
          <p:nvPr/>
        </p:nvSpPr>
        <p:spPr>
          <a:xfrm>
            <a:off x="546778" y="6176962"/>
            <a:ext cx="8783869" cy="9525"/>
          </a:xfrm>
          <a:prstGeom prst="line">
            <a:avLst/>
          </a:prstGeom>
          <a:ln w="9525" cap="rnd">
            <a:solidFill>
              <a:srgbClr val="BFBFBF"/>
            </a:solidFill>
            <a:prstDash val="solid"/>
            <a:headEnd type="none" w="sm" len="sm"/>
            <a:tailEnd type="none" w="sm" len="sm"/>
          </a:ln>
        </p:spPr>
        <p:txBody>
          <a:bodyPr/>
          <a:lstStyle/>
          <a:p>
            <a:endParaRPr lang="en-US"/>
          </a:p>
        </p:txBody>
      </p:sp>
      <p:grpSp>
        <p:nvGrpSpPr>
          <p:cNvPr id="4" name="Group 4"/>
          <p:cNvGrpSpPr/>
          <p:nvPr/>
        </p:nvGrpSpPr>
        <p:grpSpPr>
          <a:xfrm>
            <a:off x="-12700" y="0"/>
            <a:ext cx="9902825" cy="1197330"/>
            <a:chOff x="0" y="0"/>
            <a:chExt cx="13203767" cy="1596440"/>
          </a:xfrm>
        </p:grpSpPr>
        <p:sp>
          <p:nvSpPr>
            <p:cNvPr id="5" name="Freeform 5"/>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6" name="Group 6"/>
          <p:cNvGrpSpPr/>
          <p:nvPr/>
        </p:nvGrpSpPr>
        <p:grpSpPr>
          <a:xfrm>
            <a:off x="6130290" y="5302568"/>
            <a:ext cx="727710" cy="595312"/>
            <a:chOff x="0" y="0"/>
            <a:chExt cx="970280" cy="793750"/>
          </a:xfrm>
        </p:grpSpPr>
        <p:sp>
          <p:nvSpPr>
            <p:cNvPr id="7" name="Freeform 7"/>
            <p:cNvSpPr/>
            <p:nvPr/>
          </p:nvSpPr>
          <p:spPr>
            <a:xfrm>
              <a:off x="43180" y="43180"/>
              <a:ext cx="882650" cy="701040"/>
            </a:xfrm>
            <a:custGeom>
              <a:avLst/>
              <a:gdLst/>
              <a:ahLst/>
              <a:cxnLst/>
              <a:rect l="l" t="t" r="r" b="b"/>
              <a:pathLst>
                <a:path w="882650" h="701040">
                  <a:moveTo>
                    <a:pt x="614680" y="109220"/>
                  </a:moveTo>
                  <a:cubicBezTo>
                    <a:pt x="490220" y="270510"/>
                    <a:pt x="487680" y="295910"/>
                    <a:pt x="477520" y="303530"/>
                  </a:cubicBezTo>
                  <a:cubicBezTo>
                    <a:pt x="471170" y="307340"/>
                    <a:pt x="457200" y="307340"/>
                    <a:pt x="455930" y="304800"/>
                  </a:cubicBezTo>
                  <a:cubicBezTo>
                    <a:pt x="454660" y="300990"/>
                    <a:pt x="462280" y="288290"/>
                    <a:pt x="472440" y="281940"/>
                  </a:cubicBezTo>
                  <a:cubicBezTo>
                    <a:pt x="491490" y="269240"/>
                    <a:pt x="554990" y="269240"/>
                    <a:pt x="577850" y="255270"/>
                  </a:cubicBezTo>
                  <a:cubicBezTo>
                    <a:pt x="591820" y="246380"/>
                    <a:pt x="591820" y="233680"/>
                    <a:pt x="605790" y="222250"/>
                  </a:cubicBezTo>
                  <a:cubicBezTo>
                    <a:pt x="629920" y="200660"/>
                    <a:pt x="697230" y="149860"/>
                    <a:pt x="721360" y="151130"/>
                  </a:cubicBezTo>
                  <a:cubicBezTo>
                    <a:pt x="732790" y="151130"/>
                    <a:pt x="742950" y="161290"/>
                    <a:pt x="745490" y="168910"/>
                  </a:cubicBezTo>
                  <a:cubicBezTo>
                    <a:pt x="748030" y="175260"/>
                    <a:pt x="745490" y="185420"/>
                    <a:pt x="741680" y="193040"/>
                  </a:cubicBezTo>
                  <a:cubicBezTo>
                    <a:pt x="735330" y="204470"/>
                    <a:pt x="722630" y="217170"/>
                    <a:pt x="706120" y="228600"/>
                  </a:cubicBezTo>
                  <a:cubicBezTo>
                    <a:pt x="683260" y="245110"/>
                    <a:pt x="645160" y="252730"/>
                    <a:pt x="609600" y="271780"/>
                  </a:cubicBezTo>
                  <a:cubicBezTo>
                    <a:pt x="562610" y="298450"/>
                    <a:pt x="501650" y="351790"/>
                    <a:pt x="452120" y="378460"/>
                  </a:cubicBezTo>
                  <a:cubicBezTo>
                    <a:pt x="412750" y="400050"/>
                    <a:pt x="375920" y="414020"/>
                    <a:pt x="341630" y="425450"/>
                  </a:cubicBezTo>
                  <a:cubicBezTo>
                    <a:pt x="313690" y="434340"/>
                    <a:pt x="287020" y="444500"/>
                    <a:pt x="264160" y="445770"/>
                  </a:cubicBezTo>
                  <a:cubicBezTo>
                    <a:pt x="245110" y="445770"/>
                    <a:pt x="215900" y="445770"/>
                    <a:pt x="213360" y="435610"/>
                  </a:cubicBezTo>
                  <a:cubicBezTo>
                    <a:pt x="208280" y="419100"/>
                    <a:pt x="276860" y="364490"/>
                    <a:pt x="322580" y="330200"/>
                  </a:cubicBezTo>
                  <a:cubicBezTo>
                    <a:pt x="383540" y="284480"/>
                    <a:pt x="521970" y="190500"/>
                    <a:pt x="553720" y="194310"/>
                  </a:cubicBezTo>
                  <a:cubicBezTo>
                    <a:pt x="562610" y="195580"/>
                    <a:pt x="567690" y="203200"/>
                    <a:pt x="570230" y="210820"/>
                  </a:cubicBezTo>
                  <a:cubicBezTo>
                    <a:pt x="574040" y="220980"/>
                    <a:pt x="575310" y="240030"/>
                    <a:pt x="566420" y="254000"/>
                  </a:cubicBezTo>
                  <a:cubicBezTo>
                    <a:pt x="551180" y="276860"/>
                    <a:pt x="486410" y="307340"/>
                    <a:pt x="457200" y="314960"/>
                  </a:cubicBezTo>
                  <a:cubicBezTo>
                    <a:pt x="440690" y="318770"/>
                    <a:pt x="422910" y="320040"/>
                    <a:pt x="414020" y="314960"/>
                  </a:cubicBezTo>
                  <a:cubicBezTo>
                    <a:pt x="408940" y="311150"/>
                    <a:pt x="405130" y="306070"/>
                    <a:pt x="405130" y="298450"/>
                  </a:cubicBezTo>
                  <a:cubicBezTo>
                    <a:pt x="406400" y="283210"/>
                    <a:pt x="430530" y="247650"/>
                    <a:pt x="454660" y="231140"/>
                  </a:cubicBezTo>
                  <a:cubicBezTo>
                    <a:pt x="486410" y="209550"/>
                    <a:pt x="565150" y="186690"/>
                    <a:pt x="590550" y="195580"/>
                  </a:cubicBezTo>
                  <a:cubicBezTo>
                    <a:pt x="603250" y="200660"/>
                    <a:pt x="609600" y="212090"/>
                    <a:pt x="613410" y="226060"/>
                  </a:cubicBezTo>
                  <a:cubicBezTo>
                    <a:pt x="618490" y="245110"/>
                    <a:pt x="618490" y="287020"/>
                    <a:pt x="604520" y="306070"/>
                  </a:cubicBezTo>
                  <a:cubicBezTo>
                    <a:pt x="589280" y="326390"/>
                    <a:pt x="549910" y="339090"/>
                    <a:pt x="523240" y="344170"/>
                  </a:cubicBezTo>
                  <a:cubicBezTo>
                    <a:pt x="500380" y="349250"/>
                    <a:pt x="467360" y="350520"/>
                    <a:pt x="454660" y="342900"/>
                  </a:cubicBezTo>
                  <a:cubicBezTo>
                    <a:pt x="447040" y="339090"/>
                    <a:pt x="443230" y="331470"/>
                    <a:pt x="441960" y="323850"/>
                  </a:cubicBezTo>
                  <a:cubicBezTo>
                    <a:pt x="439420" y="312420"/>
                    <a:pt x="441960" y="294640"/>
                    <a:pt x="448310" y="280670"/>
                  </a:cubicBezTo>
                  <a:cubicBezTo>
                    <a:pt x="455930" y="262890"/>
                    <a:pt x="467360" y="242570"/>
                    <a:pt x="491490" y="227330"/>
                  </a:cubicBezTo>
                  <a:cubicBezTo>
                    <a:pt x="541020" y="196850"/>
                    <a:pt x="701040" y="167640"/>
                    <a:pt x="760730" y="165100"/>
                  </a:cubicBezTo>
                  <a:cubicBezTo>
                    <a:pt x="789940" y="163830"/>
                    <a:pt x="812800" y="163830"/>
                    <a:pt x="825500" y="173990"/>
                  </a:cubicBezTo>
                  <a:cubicBezTo>
                    <a:pt x="835660" y="182880"/>
                    <a:pt x="838200" y="198120"/>
                    <a:pt x="836930" y="213360"/>
                  </a:cubicBezTo>
                  <a:cubicBezTo>
                    <a:pt x="834390" y="236220"/>
                    <a:pt x="819150" y="274320"/>
                    <a:pt x="793750" y="297180"/>
                  </a:cubicBezTo>
                  <a:cubicBezTo>
                    <a:pt x="760730" y="326390"/>
                    <a:pt x="678180" y="358140"/>
                    <a:pt x="637540" y="356870"/>
                  </a:cubicBezTo>
                  <a:cubicBezTo>
                    <a:pt x="610870" y="356870"/>
                    <a:pt x="584200" y="341630"/>
                    <a:pt x="572770" y="328930"/>
                  </a:cubicBezTo>
                  <a:cubicBezTo>
                    <a:pt x="565150" y="320040"/>
                    <a:pt x="563880" y="311150"/>
                    <a:pt x="565150" y="299720"/>
                  </a:cubicBezTo>
                  <a:cubicBezTo>
                    <a:pt x="567690" y="283210"/>
                    <a:pt x="582930" y="252730"/>
                    <a:pt x="603250" y="240030"/>
                  </a:cubicBezTo>
                  <a:cubicBezTo>
                    <a:pt x="629920" y="223520"/>
                    <a:pt x="689610" y="226060"/>
                    <a:pt x="720090" y="229870"/>
                  </a:cubicBezTo>
                  <a:cubicBezTo>
                    <a:pt x="740410" y="232410"/>
                    <a:pt x="759460" y="237490"/>
                    <a:pt x="769620" y="246380"/>
                  </a:cubicBezTo>
                  <a:cubicBezTo>
                    <a:pt x="777240" y="252730"/>
                    <a:pt x="783590" y="264160"/>
                    <a:pt x="783590" y="273050"/>
                  </a:cubicBezTo>
                  <a:cubicBezTo>
                    <a:pt x="783590" y="283210"/>
                    <a:pt x="782320" y="295910"/>
                    <a:pt x="772160" y="303530"/>
                  </a:cubicBezTo>
                  <a:cubicBezTo>
                    <a:pt x="744220" y="323850"/>
                    <a:pt x="605790" y="325120"/>
                    <a:pt x="548640" y="321310"/>
                  </a:cubicBezTo>
                  <a:cubicBezTo>
                    <a:pt x="511810" y="318770"/>
                    <a:pt x="483870" y="311150"/>
                    <a:pt x="458470" y="300990"/>
                  </a:cubicBezTo>
                  <a:cubicBezTo>
                    <a:pt x="438150" y="293370"/>
                    <a:pt x="419100" y="284480"/>
                    <a:pt x="406400" y="271780"/>
                  </a:cubicBezTo>
                  <a:cubicBezTo>
                    <a:pt x="394970" y="261620"/>
                    <a:pt x="386080" y="247650"/>
                    <a:pt x="382270" y="234950"/>
                  </a:cubicBezTo>
                  <a:cubicBezTo>
                    <a:pt x="379730" y="223520"/>
                    <a:pt x="379730" y="212090"/>
                    <a:pt x="383540" y="201930"/>
                  </a:cubicBezTo>
                  <a:cubicBezTo>
                    <a:pt x="387350" y="191770"/>
                    <a:pt x="393700" y="184150"/>
                    <a:pt x="407670" y="176530"/>
                  </a:cubicBezTo>
                  <a:cubicBezTo>
                    <a:pt x="449580" y="154940"/>
                    <a:pt x="648970" y="130810"/>
                    <a:pt x="697230" y="142240"/>
                  </a:cubicBezTo>
                  <a:cubicBezTo>
                    <a:pt x="715010" y="146050"/>
                    <a:pt x="722630" y="154940"/>
                    <a:pt x="731520" y="165100"/>
                  </a:cubicBezTo>
                  <a:cubicBezTo>
                    <a:pt x="739140" y="173990"/>
                    <a:pt x="745490" y="184150"/>
                    <a:pt x="746760" y="199390"/>
                  </a:cubicBezTo>
                  <a:cubicBezTo>
                    <a:pt x="748030" y="226060"/>
                    <a:pt x="731520" y="281940"/>
                    <a:pt x="715010" y="309880"/>
                  </a:cubicBezTo>
                  <a:cubicBezTo>
                    <a:pt x="701040" y="332740"/>
                    <a:pt x="683260" y="351790"/>
                    <a:pt x="661670" y="361950"/>
                  </a:cubicBezTo>
                  <a:cubicBezTo>
                    <a:pt x="641350" y="372110"/>
                    <a:pt x="610870" y="373380"/>
                    <a:pt x="589280" y="372110"/>
                  </a:cubicBezTo>
                  <a:cubicBezTo>
                    <a:pt x="571500" y="370840"/>
                    <a:pt x="553720" y="365760"/>
                    <a:pt x="543560" y="358140"/>
                  </a:cubicBezTo>
                  <a:cubicBezTo>
                    <a:pt x="535940" y="353060"/>
                    <a:pt x="530860" y="346710"/>
                    <a:pt x="529590" y="339090"/>
                  </a:cubicBezTo>
                  <a:cubicBezTo>
                    <a:pt x="527050" y="330200"/>
                    <a:pt x="527050" y="318770"/>
                    <a:pt x="535940" y="304800"/>
                  </a:cubicBezTo>
                  <a:cubicBezTo>
                    <a:pt x="558800" y="266700"/>
                    <a:pt x="709930" y="179070"/>
                    <a:pt x="745490" y="140970"/>
                  </a:cubicBezTo>
                  <a:cubicBezTo>
                    <a:pt x="760730" y="124460"/>
                    <a:pt x="763270" y="104140"/>
                    <a:pt x="772160" y="100330"/>
                  </a:cubicBezTo>
                  <a:cubicBezTo>
                    <a:pt x="777240" y="97790"/>
                    <a:pt x="786130" y="101600"/>
                    <a:pt x="788670" y="105410"/>
                  </a:cubicBezTo>
                  <a:cubicBezTo>
                    <a:pt x="791210" y="109220"/>
                    <a:pt x="791210" y="115570"/>
                    <a:pt x="787400" y="120650"/>
                  </a:cubicBezTo>
                  <a:cubicBezTo>
                    <a:pt x="779780" y="132080"/>
                    <a:pt x="737870" y="144780"/>
                    <a:pt x="713740" y="149860"/>
                  </a:cubicBezTo>
                  <a:cubicBezTo>
                    <a:pt x="690880" y="154940"/>
                    <a:pt x="656590" y="160020"/>
                    <a:pt x="645160" y="151130"/>
                  </a:cubicBezTo>
                  <a:cubicBezTo>
                    <a:pt x="636270" y="144780"/>
                    <a:pt x="631190" y="128270"/>
                    <a:pt x="636270" y="118110"/>
                  </a:cubicBezTo>
                  <a:cubicBezTo>
                    <a:pt x="645160" y="100330"/>
                    <a:pt x="713740" y="68580"/>
                    <a:pt x="732790" y="76200"/>
                  </a:cubicBezTo>
                  <a:cubicBezTo>
                    <a:pt x="745490" y="81280"/>
                    <a:pt x="753110" y="101600"/>
                    <a:pt x="753110" y="118110"/>
                  </a:cubicBezTo>
                  <a:cubicBezTo>
                    <a:pt x="753110" y="144780"/>
                    <a:pt x="725170" y="186690"/>
                    <a:pt x="701040" y="220980"/>
                  </a:cubicBezTo>
                  <a:cubicBezTo>
                    <a:pt x="673100" y="261620"/>
                    <a:pt x="617220" y="316230"/>
                    <a:pt x="590550" y="339090"/>
                  </a:cubicBezTo>
                  <a:cubicBezTo>
                    <a:pt x="577850" y="349250"/>
                    <a:pt x="568960" y="359410"/>
                    <a:pt x="558800" y="359410"/>
                  </a:cubicBezTo>
                  <a:cubicBezTo>
                    <a:pt x="548640" y="359410"/>
                    <a:pt x="533400" y="351790"/>
                    <a:pt x="530860" y="342900"/>
                  </a:cubicBezTo>
                  <a:cubicBezTo>
                    <a:pt x="527050" y="331470"/>
                    <a:pt x="538480" y="309880"/>
                    <a:pt x="549910" y="294640"/>
                  </a:cubicBezTo>
                  <a:cubicBezTo>
                    <a:pt x="565150" y="275590"/>
                    <a:pt x="599440" y="265430"/>
                    <a:pt x="623570" y="243840"/>
                  </a:cubicBezTo>
                  <a:cubicBezTo>
                    <a:pt x="652780" y="218440"/>
                    <a:pt x="688340" y="158750"/>
                    <a:pt x="711200" y="147320"/>
                  </a:cubicBezTo>
                  <a:cubicBezTo>
                    <a:pt x="721360" y="142240"/>
                    <a:pt x="732790" y="138430"/>
                    <a:pt x="737870" y="143510"/>
                  </a:cubicBezTo>
                  <a:cubicBezTo>
                    <a:pt x="746760" y="151130"/>
                    <a:pt x="739140" y="194310"/>
                    <a:pt x="728980" y="220980"/>
                  </a:cubicBezTo>
                  <a:cubicBezTo>
                    <a:pt x="715010" y="255270"/>
                    <a:pt x="668020" y="322580"/>
                    <a:pt x="647700" y="328930"/>
                  </a:cubicBezTo>
                  <a:cubicBezTo>
                    <a:pt x="638810" y="331470"/>
                    <a:pt x="627380" y="325120"/>
                    <a:pt x="624840" y="320040"/>
                  </a:cubicBezTo>
                  <a:cubicBezTo>
                    <a:pt x="622300" y="313690"/>
                    <a:pt x="629920" y="299720"/>
                    <a:pt x="637540" y="288290"/>
                  </a:cubicBezTo>
                  <a:cubicBezTo>
                    <a:pt x="652780" y="266700"/>
                    <a:pt x="697230" y="227330"/>
                    <a:pt x="721360" y="214630"/>
                  </a:cubicBezTo>
                  <a:cubicBezTo>
                    <a:pt x="735330" y="207010"/>
                    <a:pt x="749300" y="199390"/>
                    <a:pt x="758190" y="204470"/>
                  </a:cubicBezTo>
                  <a:cubicBezTo>
                    <a:pt x="768350" y="210820"/>
                    <a:pt x="773430" y="241300"/>
                    <a:pt x="770890" y="264160"/>
                  </a:cubicBezTo>
                  <a:cubicBezTo>
                    <a:pt x="767080" y="297180"/>
                    <a:pt x="736600" y="355600"/>
                    <a:pt x="718820" y="383540"/>
                  </a:cubicBezTo>
                  <a:cubicBezTo>
                    <a:pt x="707390" y="401320"/>
                    <a:pt x="695960" y="419100"/>
                    <a:pt x="685800" y="422910"/>
                  </a:cubicBezTo>
                  <a:cubicBezTo>
                    <a:pt x="679450" y="425450"/>
                    <a:pt x="671830" y="422910"/>
                    <a:pt x="669290" y="419100"/>
                  </a:cubicBezTo>
                  <a:cubicBezTo>
                    <a:pt x="666750" y="415290"/>
                    <a:pt x="666750" y="410210"/>
                    <a:pt x="669290" y="403860"/>
                  </a:cubicBezTo>
                  <a:cubicBezTo>
                    <a:pt x="674370" y="387350"/>
                    <a:pt x="717550" y="327660"/>
                    <a:pt x="728980" y="327660"/>
                  </a:cubicBezTo>
                  <a:cubicBezTo>
                    <a:pt x="734060" y="327660"/>
                    <a:pt x="740410" y="339090"/>
                    <a:pt x="740410" y="345440"/>
                  </a:cubicBezTo>
                  <a:cubicBezTo>
                    <a:pt x="740410" y="355600"/>
                    <a:pt x="727710" y="368300"/>
                    <a:pt x="716280" y="381000"/>
                  </a:cubicBezTo>
                  <a:cubicBezTo>
                    <a:pt x="697230" y="401320"/>
                    <a:pt x="657860" y="439420"/>
                    <a:pt x="632460" y="445770"/>
                  </a:cubicBezTo>
                  <a:cubicBezTo>
                    <a:pt x="615950" y="450850"/>
                    <a:pt x="595630" y="448310"/>
                    <a:pt x="585470" y="439420"/>
                  </a:cubicBezTo>
                  <a:cubicBezTo>
                    <a:pt x="574040" y="429260"/>
                    <a:pt x="572770" y="410210"/>
                    <a:pt x="567690" y="384810"/>
                  </a:cubicBezTo>
                  <a:cubicBezTo>
                    <a:pt x="557530" y="325120"/>
                    <a:pt x="541020" y="116840"/>
                    <a:pt x="557530" y="86360"/>
                  </a:cubicBezTo>
                  <a:cubicBezTo>
                    <a:pt x="561340" y="78740"/>
                    <a:pt x="570230" y="74930"/>
                    <a:pt x="574040" y="76200"/>
                  </a:cubicBezTo>
                  <a:cubicBezTo>
                    <a:pt x="577850" y="77470"/>
                    <a:pt x="582930" y="82550"/>
                    <a:pt x="582930" y="88900"/>
                  </a:cubicBezTo>
                  <a:cubicBezTo>
                    <a:pt x="582930" y="107950"/>
                    <a:pt x="527050" y="182880"/>
                    <a:pt x="495300" y="208280"/>
                  </a:cubicBezTo>
                  <a:cubicBezTo>
                    <a:pt x="472440" y="226060"/>
                    <a:pt x="443230" y="241300"/>
                    <a:pt x="424180" y="240030"/>
                  </a:cubicBezTo>
                  <a:cubicBezTo>
                    <a:pt x="410210" y="238760"/>
                    <a:pt x="392430" y="227330"/>
                    <a:pt x="388620" y="215900"/>
                  </a:cubicBezTo>
                  <a:cubicBezTo>
                    <a:pt x="384810" y="203200"/>
                    <a:pt x="396240" y="179070"/>
                    <a:pt x="406400" y="163830"/>
                  </a:cubicBezTo>
                  <a:cubicBezTo>
                    <a:pt x="417830" y="147320"/>
                    <a:pt x="433070" y="130810"/>
                    <a:pt x="455930" y="121920"/>
                  </a:cubicBezTo>
                  <a:cubicBezTo>
                    <a:pt x="488950" y="109220"/>
                    <a:pt x="567690" y="114300"/>
                    <a:pt x="594360" y="121920"/>
                  </a:cubicBezTo>
                  <a:cubicBezTo>
                    <a:pt x="605790" y="125730"/>
                    <a:pt x="612140" y="129540"/>
                    <a:pt x="617220" y="135890"/>
                  </a:cubicBezTo>
                  <a:cubicBezTo>
                    <a:pt x="623570" y="143510"/>
                    <a:pt x="629920" y="156210"/>
                    <a:pt x="628650" y="168910"/>
                  </a:cubicBezTo>
                  <a:cubicBezTo>
                    <a:pt x="624840" y="193040"/>
                    <a:pt x="584200" y="245110"/>
                    <a:pt x="563880" y="261620"/>
                  </a:cubicBezTo>
                  <a:cubicBezTo>
                    <a:pt x="551180" y="271780"/>
                    <a:pt x="546100" y="271780"/>
                    <a:pt x="528320" y="276860"/>
                  </a:cubicBezTo>
                  <a:cubicBezTo>
                    <a:pt x="481330" y="288290"/>
                    <a:pt x="311150" y="314960"/>
                    <a:pt x="266700" y="303530"/>
                  </a:cubicBezTo>
                  <a:cubicBezTo>
                    <a:pt x="248920" y="298450"/>
                    <a:pt x="241300" y="290830"/>
                    <a:pt x="233680" y="280670"/>
                  </a:cubicBezTo>
                  <a:cubicBezTo>
                    <a:pt x="226060" y="271780"/>
                    <a:pt x="223520" y="257810"/>
                    <a:pt x="219710" y="247650"/>
                  </a:cubicBezTo>
                  <a:cubicBezTo>
                    <a:pt x="217170" y="238760"/>
                    <a:pt x="213360" y="232410"/>
                    <a:pt x="214630" y="222250"/>
                  </a:cubicBezTo>
                  <a:cubicBezTo>
                    <a:pt x="217170" y="203200"/>
                    <a:pt x="234950" y="160020"/>
                    <a:pt x="251460" y="143510"/>
                  </a:cubicBezTo>
                  <a:cubicBezTo>
                    <a:pt x="264160" y="130810"/>
                    <a:pt x="276860" y="124460"/>
                    <a:pt x="294640" y="120650"/>
                  </a:cubicBezTo>
                  <a:cubicBezTo>
                    <a:pt x="318770" y="114300"/>
                    <a:pt x="355600" y="119380"/>
                    <a:pt x="384810" y="121920"/>
                  </a:cubicBezTo>
                  <a:cubicBezTo>
                    <a:pt x="414020" y="124460"/>
                    <a:pt x="439420" y="125730"/>
                    <a:pt x="472440" y="133350"/>
                  </a:cubicBezTo>
                  <a:cubicBezTo>
                    <a:pt x="515620" y="143510"/>
                    <a:pt x="594360" y="157480"/>
                    <a:pt x="622300" y="184150"/>
                  </a:cubicBezTo>
                  <a:cubicBezTo>
                    <a:pt x="641350" y="203200"/>
                    <a:pt x="650240" y="234950"/>
                    <a:pt x="648970" y="255270"/>
                  </a:cubicBezTo>
                  <a:cubicBezTo>
                    <a:pt x="647700" y="270510"/>
                    <a:pt x="637540" y="284480"/>
                    <a:pt x="628650" y="293370"/>
                  </a:cubicBezTo>
                  <a:cubicBezTo>
                    <a:pt x="619760" y="302260"/>
                    <a:pt x="613410" y="304800"/>
                    <a:pt x="595630" y="311150"/>
                  </a:cubicBezTo>
                  <a:cubicBezTo>
                    <a:pt x="539750" y="330200"/>
                    <a:pt x="320040" y="351790"/>
                    <a:pt x="226060" y="373380"/>
                  </a:cubicBezTo>
                  <a:cubicBezTo>
                    <a:pt x="166370" y="387350"/>
                    <a:pt x="116840" y="410210"/>
                    <a:pt x="82550" y="416560"/>
                  </a:cubicBezTo>
                  <a:cubicBezTo>
                    <a:pt x="64770" y="420370"/>
                    <a:pt x="50800" y="424180"/>
                    <a:pt x="39370" y="420370"/>
                  </a:cubicBezTo>
                  <a:cubicBezTo>
                    <a:pt x="29210" y="416560"/>
                    <a:pt x="21590" y="410210"/>
                    <a:pt x="16510" y="400050"/>
                  </a:cubicBezTo>
                  <a:cubicBezTo>
                    <a:pt x="8890" y="386080"/>
                    <a:pt x="0" y="354330"/>
                    <a:pt x="7620" y="337820"/>
                  </a:cubicBezTo>
                  <a:cubicBezTo>
                    <a:pt x="17780" y="317500"/>
                    <a:pt x="44450" y="304800"/>
                    <a:pt x="82550" y="293370"/>
                  </a:cubicBezTo>
                  <a:cubicBezTo>
                    <a:pt x="168910" y="267970"/>
                    <a:pt x="490220" y="265430"/>
                    <a:pt x="544830" y="279400"/>
                  </a:cubicBezTo>
                  <a:cubicBezTo>
                    <a:pt x="557530" y="283210"/>
                    <a:pt x="561340" y="285750"/>
                    <a:pt x="566420" y="292100"/>
                  </a:cubicBezTo>
                  <a:cubicBezTo>
                    <a:pt x="571500" y="299720"/>
                    <a:pt x="577850" y="313690"/>
                    <a:pt x="572770" y="325120"/>
                  </a:cubicBezTo>
                  <a:cubicBezTo>
                    <a:pt x="563880" y="345440"/>
                    <a:pt x="510540" y="372110"/>
                    <a:pt x="480060" y="387350"/>
                  </a:cubicBezTo>
                  <a:cubicBezTo>
                    <a:pt x="454660" y="400050"/>
                    <a:pt x="425450" y="407670"/>
                    <a:pt x="405130" y="414020"/>
                  </a:cubicBezTo>
                  <a:cubicBezTo>
                    <a:pt x="391160" y="417830"/>
                    <a:pt x="378460" y="424180"/>
                    <a:pt x="368300" y="421640"/>
                  </a:cubicBezTo>
                  <a:cubicBezTo>
                    <a:pt x="359410" y="419100"/>
                    <a:pt x="347980" y="411480"/>
                    <a:pt x="344170" y="403860"/>
                  </a:cubicBezTo>
                  <a:cubicBezTo>
                    <a:pt x="340360" y="396240"/>
                    <a:pt x="341630" y="386080"/>
                    <a:pt x="346710" y="375920"/>
                  </a:cubicBezTo>
                  <a:cubicBezTo>
                    <a:pt x="355600" y="355600"/>
                    <a:pt x="387350" y="321310"/>
                    <a:pt x="419100" y="300990"/>
                  </a:cubicBezTo>
                  <a:cubicBezTo>
                    <a:pt x="458470" y="275590"/>
                    <a:pt x="525780" y="267970"/>
                    <a:pt x="568960" y="245110"/>
                  </a:cubicBezTo>
                  <a:cubicBezTo>
                    <a:pt x="605790" y="226060"/>
                    <a:pt x="628650" y="196850"/>
                    <a:pt x="664210" y="177800"/>
                  </a:cubicBezTo>
                  <a:cubicBezTo>
                    <a:pt x="704850" y="156210"/>
                    <a:pt x="783590" y="116840"/>
                    <a:pt x="803910" y="123190"/>
                  </a:cubicBezTo>
                  <a:cubicBezTo>
                    <a:pt x="811530" y="125730"/>
                    <a:pt x="815340" y="135890"/>
                    <a:pt x="816610" y="142240"/>
                  </a:cubicBezTo>
                  <a:cubicBezTo>
                    <a:pt x="817880" y="149860"/>
                    <a:pt x="815340" y="157480"/>
                    <a:pt x="810260" y="165100"/>
                  </a:cubicBezTo>
                  <a:cubicBezTo>
                    <a:pt x="803910" y="175260"/>
                    <a:pt x="792480" y="185420"/>
                    <a:pt x="774700" y="195580"/>
                  </a:cubicBezTo>
                  <a:cubicBezTo>
                    <a:pt x="741680" y="213360"/>
                    <a:pt x="654050" y="238760"/>
                    <a:pt x="618490" y="242570"/>
                  </a:cubicBezTo>
                  <a:cubicBezTo>
                    <a:pt x="600710" y="243840"/>
                    <a:pt x="577850" y="243840"/>
                    <a:pt x="576580" y="238760"/>
                  </a:cubicBezTo>
                  <a:cubicBezTo>
                    <a:pt x="574040" y="231140"/>
                    <a:pt x="614680" y="200660"/>
                    <a:pt x="642620" y="193040"/>
                  </a:cubicBezTo>
                  <a:cubicBezTo>
                    <a:pt x="679450" y="182880"/>
                    <a:pt x="746760" y="196850"/>
                    <a:pt x="784860" y="207010"/>
                  </a:cubicBezTo>
                  <a:cubicBezTo>
                    <a:pt x="812800" y="214630"/>
                    <a:pt x="838200" y="220980"/>
                    <a:pt x="853440" y="236220"/>
                  </a:cubicBezTo>
                  <a:cubicBezTo>
                    <a:pt x="866140" y="250190"/>
                    <a:pt x="869950" y="270510"/>
                    <a:pt x="873760" y="290830"/>
                  </a:cubicBezTo>
                  <a:cubicBezTo>
                    <a:pt x="877570" y="312420"/>
                    <a:pt x="882650" y="340360"/>
                    <a:pt x="876300" y="363220"/>
                  </a:cubicBezTo>
                  <a:cubicBezTo>
                    <a:pt x="868680" y="389890"/>
                    <a:pt x="845820" y="422910"/>
                    <a:pt x="824230" y="438150"/>
                  </a:cubicBezTo>
                  <a:cubicBezTo>
                    <a:pt x="806450" y="450850"/>
                    <a:pt x="784860" y="454660"/>
                    <a:pt x="763270" y="457200"/>
                  </a:cubicBezTo>
                  <a:cubicBezTo>
                    <a:pt x="739140" y="459740"/>
                    <a:pt x="713740" y="461010"/>
                    <a:pt x="684530" y="449580"/>
                  </a:cubicBezTo>
                  <a:cubicBezTo>
                    <a:pt x="636270" y="430530"/>
                    <a:pt x="544830" y="355600"/>
                    <a:pt x="513080" y="318770"/>
                  </a:cubicBezTo>
                  <a:cubicBezTo>
                    <a:pt x="496570" y="299720"/>
                    <a:pt x="488950" y="287020"/>
                    <a:pt x="482600" y="266700"/>
                  </a:cubicBezTo>
                  <a:cubicBezTo>
                    <a:pt x="474980" y="243840"/>
                    <a:pt x="471170" y="213360"/>
                    <a:pt x="472440" y="186690"/>
                  </a:cubicBezTo>
                  <a:cubicBezTo>
                    <a:pt x="474980" y="157480"/>
                    <a:pt x="485140" y="118110"/>
                    <a:pt x="496570" y="96520"/>
                  </a:cubicBezTo>
                  <a:cubicBezTo>
                    <a:pt x="504190" y="81280"/>
                    <a:pt x="510540" y="72390"/>
                    <a:pt x="524510" y="63500"/>
                  </a:cubicBezTo>
                  <a:cubicBezTo>
                    <a:pt x="547370" y="49530"/>
                    <a:pt x="605790" y="38100"/>
                    <a:pt x="632460" y="38100"/>
                  </a:cubicBezTo>
                  <a:cubicBezTo>
                    <a:pt x="648970" y="38100"/>
                    <a:pt x="659130" y="41910"/>
                    <a:pt x="670560" y="48260"/>
                  </a:cubicBezTo>
                  <a:cubicBezTo>
                    <a:pt x="684530" y="55880"/>
                    <a:pt x="699770" y="67310"/>
                    <a:pt x="709930" y="85090"/>
                  </a:cubicBezTo>
                  <a:cubicBezTo>
                    <a:pt x="723900" y="110490"/>
                    <a:pt x="728980" y="154940"/>
                    <a:pt x="734060" y="195580"/>
                  </a:cubicBezTo>
                  <a:cubicBezTo>
                    <a:pt x="740410" y="243840"/>
                    <a:pt x="749300" y="307340"/>
                    <a:pt x="737870" y="355600"/>
                  </a:cubicBezTo>
                  <a:cubicBezTo>
                    <a:pt x="726440" y="400050"/>
                    <a:pt x="694690" y="459740"/>
                    <a:pt x="671830" y="477520"/>
                  </a:cubicBezTo>
                  <a:cubicBezTo>
                    <a:pt x="660400" y="486410"/>
                    <a:pt x="650240" y="490220"/>
                    <a:pt x="637540" y="487680"/>
                  </a:cubicBezTo>
                  <a:cubicBezTo>
                    <a:pt x="619760" y="483870"/>
                    <a:pt x="596900" y="463550"/>
                    <a:pt x="581660" y="441960"/>
                  </a:cubicBezTo>
                  <a:cubicBezTo>
                    <a:pt x="561340" y="412750"/>
                    <a:pt x="544830" y="364490"/>
                    <a:pt x="542290" y="320040"/>
                  </a:cubicBezTo>
                  <a:cubicBezTo>
                    <a:pt x="539750" y="269240"/>
                    <a:pt x="558800" y="186690"/>
                    <a:pt x="580390" y="152400"/>
                  </a:cubicBezTo>
                  <a:cubicBezTo>
                    <a:pt x="593090" y="130810"/>
                    <a:pt x="618490" y="109220"/>
                    <a:pt x="629920" y="113030"/>
                  </a:cubicBezTo>
                  <a:cubicBezTo>
                    <a:pt x="641350" y="116840"/>
                    <a:pt x="645160" y="153670"/>
                    <a:pt x="648970" y="177800"/>
                  </a:cubicBezTo>
                  <a:cubicBezTo>
                    <a:pt x="654050" y="208280"/>
                    <a:pt x="652780" y="246380"/>
                    <a:pt x="651510" y="283210"/>
                  </a:cubicBezTo>
                  <a:cubicBezTo>
                    <a:pt x="650240" y="322580"/>
                    <a:pt x="647700" y="373380"/>
                    <a:pt x="637540" y="406400"/>
                  </a:cubicBezTo>
                  <a:cubicBezTo>
                    <a:pt x="629920" y="430530"/>
                    <a:pt x="619760" y="454660"/>
                    <a:pt x="605790" y="464820"/>
                  </a:cubicBezTo>
                  <a:cubicBezTo>
                    <a:pt x="594360" y="472440"/>
                    <a:pt x="575310" y="476250"/>
                    <a:pt x="565150" y="469900"/>
                  </a:cubicBezTo>
                  <a:cubicBezTo>
                    <a:pt x="549910" y="459740"/>
                    <a:pt x="543560" y="417830"/>
                    <a:pt x="541020" y="386080"/>
                  </a:cubicBezTo>
                  <a:cubicBezTo>
                    <a:pt x="537210" y="347980"/>
                    <a:pt x="543560" y="285750"/>
                    <a:pt x="553720" y="259080"/>
                  </a:cubicBezTo>
                  <a:cubicBezTo>
                    <a:pt x="558800" y="243840"/>
                    <a:pt x="567690" y="231140"/>
                    <a:pt x="575310" y="228600"/>
                  </a:cubicBezTo>
                  <a:cubicBezTo>
                    <a:pt x="580390" y="227330"/>
                    <a:pt x="588010" y="228600"/>
                    <a:pt x="591820" y="233680"/>
                  </a:cubicBezTo>
                  <a:cubicBezTo>
                    <a:pt x="601980" y="251460"/>
                    <a:pt x="574040" y="361950"/>
                    <a:pt x="554990" y="403860"/>
                  </a:cubicBezTo>
                  <a:cubicBezTo>
                    <a:pt x="542290" y="431800"/>
                    <a:pt x="529590" y="448310"/>
                    <a:pt x="508000" y="466090"/>
                  </a:cubicBezTo>
                  <a:cubicBezTo>
                    <a:pt x="481330" y="488950"/>
                    <a:pt x="439420" y="509270"/>
                    <a:pt x="398780" y="519430"/>
                  </a:cubicBezTo>
                  <a:cubicBezTo>
                    <a:pt x="354330" y="530860"/>
                    <a:pt x="288290" y="542290"/>
                    <a:pt x="251460" y="527050"/>
                  </a:cubicBezTo>
                  <a:cubicBezTo>
                    <a:pt x="220980" y="514350"/>
                    <a:pt x="198120" y="480060"/>
                    <a:pt x="185420" y="450850"/>
                  </a:cubicBezTo>
                  <a:cubicBezTo>
                    <a:pt x="173990" y="422910"/>
                    <a:pt x="172720" y="388620"/>
                    <a:pt x="176530" y="356870"/>
                  </a:cubicBezTo>
                  <a:cubicBezTo>
                    <a:pt x="181610" y="320040"/>
                    <a:pt x="199390" y="269240"/>
                    <a:pt x="217170" y="243840"/>
                  </a:cubicBezTo>
                  <a:cubicBezTo>
                    <a:pt x="228600" y="227330"/>
                    <a:pt x="238760" y="218440"/>
                    <a:pt x="257810" y="209550"/>
                  </a:cubicBezTo>
                  <a:cubicBezTo>
                    <a:pt x="289560" y="194310"/>
                    <a:pt x="375920" y="165100"/>
                    <a:pt x="402590" y="181610"/>
                  </a:cubicBezTo>
                  <a:cubicBezTo>
                    <a:pt x="422910" y="194310"/>
                    <a:pt x="427990" y="238760"/>
                    <a:pt x="424180" y="264160"/>
                  </a:cubicBezTo>
                  <a:cubicBezTo>
                    <a:pt x="420370" y="288290"/>
                    <a:pt x="403860" y="309880"/>
                    <a:pt x="384810" y="332740"/>
                  </a:cubicBezTo>
                  <a:cubicBezTo>
                    <a:pt x="360680" y="363220"/>
                    <a:pt x="323850" y="410210"/>
                    <a:pt x="283210" y="427990"/>
                  </a:cubicBezTo>
                  <a:cubicBezTo>
                    <a:pt x="241300" y="445770"/>
                    <a:pt x="160020" y="454660"/>
                    <a:pt x="133350" y="436880"/>
                  </a:cubicBezTo>
                  <a:cubicBezTo>
                    <a:pt x="114300" y="424180"/>
                    <a:pt x="113030" y="392430"/>
                    <a:pt x="110490" y="369570"/>
                  </a:cubicBezTo>
                  <a:cubicBezTo>
                    <a:pt x="107950" y="346710"/>
                    <a:pt x="109220" y="317500"/>
                    <a:pt x="118110" y="299720"/>
                  </a:cubicBezTo>
                  <a:cubicBezTo>
                    <a:pt x="125730" y="284480"/>
                    <a:pt x="138430" y="275590"/>
                    <a:pt x="156210" y="266700"/>
                  </a:cubicBezTo>
                  <a:cubicBezTo>
                    <a:pt x="184150" y="252730"/>
                    <a:pt x="226060" y="245110"/>
                    <a:pt x="276860" y="238760"/>
                  </a:cubicBezTo>
                  <a:cubicBezTo>
                    <a:pt x="361950" y="227330"/>
                    <a:pt x="579120" y="210820"/>
                    <a:pt x="622300" y="228600"/>
                  </a:cubicBezTo>
                  <a:cubicBezTo>
                    <a:pt x="635000" y="233680"/>
                    <a:pt x="640080" y="240030"/>
                    <a:pt x="641350" y="248920"/>
                  </a:cubicBezTo>
                  <a:cubicBezTo>
                    <a:pt x="642620" y="259080"/>
                    <a:pt x="635000" y="274320"/>
                    <a:pt x="623570" y="288290"/>
                  </a:cubicBezTo>
                  <a:cubicBezTo>
                    <a:pt x="603250" y="312420"/>
                    <a:pt x="546100" y="351790"/>
                    <a:pt x="515620" y="367030"/>
                  </a:cubicBezTo>
                  <a:cubicBezTo>
                    <a:pt x="497840" y="375920"/>
                    <a:pt x="488950" y="378460"/>
                    <a:pt x="467360" y="382270"/>
                  </a:cubicBezTo>
                  <a:cubicBezTo>
                    <a:pt x="424180" y="389890"/>
                    <a:pt x="304800" y="397510"/>
                    <a:pt x="271780" y="391160"/>
                  </a:cubicBezTo>
                  <a:cubicBezTo>
                    <a:pt x="259080" y="388620"/>
                    <a:pt x="254000" y="388620"/>
                    <a:pt x="247650" y="379730"/>
                  </a:cubicBezTo>
                  <a:cubicBezTo>
                    <a:pt x="234950" y="361950"/>
                    <a:pt x="226060" y="298450"/>
                    <a:pt x="228600" y="269240"/>
                  </a:cubicBezTo>
                  <a:cubicBezTo>
                    <a:pt x="231140" y="248920"/>
                    <a:pt x="237490" y="232410"/>
                    <a:pt x="248920" y="217170"/>
                  </a:cubicBezTo>
                  <a:cubicBezTo>
                    <a:pt x="261620" y="200660"/>
                    <a:pt x="281940" y="182880"/>
                    <a:pt x="300990" y="172720"/>
                  </a:cubicBezTo>
                  <a:cubicBezTo>
                    <a:pt x="320040" y="162560"/>
                    <a:pt x="341630" y="157480"/>
                    <a:pt x="365760" y="153670"/>
                  </a:cubicBezTo>
                  <a:cubicBezTo>
                    <a:pt x="394970" y="148590"/>
                    <a:pt x="424180" y="146050"/>
                    <a:pt x="463550" y="146050"/>
                  </a:cubicBezTo>
                  <a:cubicBezTo>
                    <a:pt x="520700" y="144780"/>
                    <a:pt x="636270" y="148590"/>
                    <a:pt x="673100" y="157480"/>
                  </a:cubicBezTo>
                  <a:cubicBezTo>
                    <a:pt x="687070" y="161290"/>
                    <a:pt x="693420" y="163830"/>
                    <a:pt x="699770" y="170180"/>
                  </a:cubicBezTo>
                  <a:cubicBezTo>
                    <a:pt x="706120" y="175260"/>
                    <a:pt x="711200" y="181610"/>
                    <a:pt x="712470" y="190500"/>
                  </a:cubicBezTo>
                  <a:cubicBezTo>
                    <a:pt x="715010" y="201930"/>
                    <a:pt x="713740" y="223520"/>
                    <a:pt x="706120" y="236220"/>
                  </a:cubicBezTo>
                  <a:cubicBezTo>
                    <a:pt x="697230" y="250190"/>
                    <a:pt x="683260" y="256540"/>
                    <a:pt x="659130" y="266700"/>
                  </a:cubicBezTo>
                  <a:cubicBezTo>
                    <a:pt x="601980" y="290830"/>
                    <a:pt x="435610" y="320040"/>
                    <a:pt x="342900" y="331470"/>
                  </a:cubicBezTo>
                  <a:cubicBezTo>
                    <a:pt x="270510" y="340360"/>
                    <a:pt x="195580" y="340360"/>
                    <a:pt x="149860" y="339090"/>
                  </a:cubicBezTo>
                  <a:cubicBezTo>
                    <a:pt x="124460" y="337820"/>
                    <a:pt x="102870" y="341630"/>
                    <a:pt x="91440" y="332740"/>
                  </a:cubicBezTo>
                  <a:cubicBezTo>
                    <a:pt x="82550" y="326390"/>
                    <a:pt x="81280" y="313690"/>
                    <a:pt x="78740" y="300990"/>
                  </a:cubicBezTo>
                  <a:cubicBezTo>
                    <a:pt x="73660" y="281940"/>
                    <a:pt x="68580" y="246380"/>
                    <a:pt x="72390" y="224790"/>
                  </a:cubicBezTo>
                  <a:cubicBezTo>
                    <a:pt x="74930" y="207010"/>
                    <a:pt x="83820" y="191770"/>
                    <a:pt x="92710" y="177800"/>
                  </a:cubicBezTo>
                  <a:cubicBezTo>
                    <a:pt x="101600" y="165100"/>
                    <a:pt x="107950" y="153670"/>
                    <a:pt x="124460" y="146050"/>
                  </a:cubicBezTo>
                  <a:cubicBezTo>
                    <a:pt x="152400" y="132080"/>
                    <a:pt x="199390" y="130810"/>
                    <a:pt x="259080" y="127000"/>
                  </a:cubicBezTo>
                  <a:cubicBezTo>
                    <a:pt x="373380" y="120650"/>
                    <a:pt x="704850" y="118110"/>
                    <a:pt x="759460" y="140970"/>
                  </a:cubicBezTo>
                  <a:cubicBezTo>
                    <a:pt x="772160" y="146050"/>
                    <a:pt x="777240" y="152400"/>
                    <a:pt x="779780" y="160020"/>
                  </a:cubicBezTo>
                  <a:cubicBezTo>
                    <a:pt x="782320" y="168910"/>
                    <a:pt x="781050" y="180340"/>
                    <a:pt x="775970" y="191770"/>
                  </a:cubicBezTo>
                  <a:cubicBezTo>
                    <a:pt x="765810" y="213360"/>
                    <a:pt x="736600" y="247650"/>
                    <a:pt x="707390" y="269240"/>
                  </a:cubicBezTo>
                  <a:cubicBezTo>
                    <a:pt x="673100" y="294640"/>
                    <a:pt x="622300" y="302260"/>
                    <a:pt x="580390" y="330200"/>
                  </a:cubicBezTo>
                  <a:cubicBezTo>
                    <a:pt x="529590" y="363220"/>
                    <a:pt x="486410" y="422910"/>
                    <a:pt x="430530" y="462280"/>
                  </a:cubicBezTo>
                  <a:cubicBezTo>
                    <a:pt x="372110" y="502920"/>
                    <a:pt x="285750" y="552450"/>
                    <a:pt x="238760" y="570230"/>
                  </a:cubicBezTo>
                  <a:cubicBezTo>
                    <a:pt x="214630" y="579120"/>
                    <a:pt x="194310" y="589280"/>
                    <a:pt x="179070" y="581660"/>
                  </a:cubicBezTo>
                  <a:cubicBezTo>
                    <a:pt x="162560" y="574040"/>
                    <a:pt x="153670" y="542290"/>
                    <a:pt x="147320" y="521970"/>
                  </a:cubicBezTo>
                  <a:cubicBezTo>
                    <a:pt x="142240" y="501650"/>
                    <a:pt x="140970" y="481330"/>
                    <a:pt x="143510" y="458470"/>
                  </a:cubicBezTo>
                  <a:cubicBezTo>
                    <a:pt x="146050" y="431800"/>
                    <a:pt x="146050" y="402590"/>
                    <a:pt x="166370" y="373380"/>
                  </a:cubicBezTo>
                  <a:cubicBezTo>
                    <a:pt x="200660" y="323850"/>
                    <a:pt x="313690" y="250190"/>
                    <a:pt x="374650" y="222250"/>
                  </a:cubicBezTo>
                  <a:cubicBezTo>
                    <a:pt x="415290" y="204470"/>
                    <a:pt x="474980" y="189230"/>
                    <a:pt x="486410" y="198120"/>
                  </a:cubicBezTo>
                  <a:cubicBezTo>
                    <a:pt x="491490" y="201930"/>
                    <a:pt x="490220" y="209550"/>
                    <a:pt x="487680" y="215900"/>
                  </a:cubicBezTo>
                  <a:cubicBezTo>
                    <a:pt x="483870" y="227330"/>
                    <a:pt x="469900" y="242570"/>
                    <a:pt x="454660" y="256540"/>
                  </a:cubicBezTo>
                  <a:cubicBezTo>
                    <a:pt x="431800" y="278130"/>
                    <a:pt x="396240" y="302260"/>
                    <a:pt x="354330" y="323850"/>
                  </a:cubicBezTo>
                  <a:cubicBezTo>
                    <a:pt x="293370" y="354330"/>
                    <a:pt x="168910" y="392430"/>
                    <a:pt x="118110" y="406400"/>
                  </a:cubicBezTo>
                  <a:cubicBezTo>
                    <a:pt x="93980" y="412750"/>
                    <a:pt x="78740" y="419100"/>
                    <a:pt x="64770" y="416560"/>
                  </a:cubicBezTo>
                  <a:cubicBezTo>
                    <a:pt x="53340" y="414020"/>
                    <a:pt x="44450" y="407670"/>
                    <a:pt x="38100" y="398780"/>
                  </a:cubicBezTo>
                  <a:cubicBezTo>
                    <a:pt x="30480" y="388620"/>
                    <a:pt x="26670" y="372110"/>
                    <a:pt x="25400" y="356870"/>
                  </a:cubicBezTo>
                  <a:cubicBezTo>
                    <a:pt x="24130" y="340360"/>
                    <a:pt x="25400" y="322580"/>
                    <a:pt x="33020" y="306070"/>
                  </a:cubicBezTo>
                  <a:cubicBezTo>
                    <a:pt x="41910" y="285750"/>
                    <a:pt x="54610" y="261620"/>
                    <a:pt x="78740" y="247650"/>
                  </a:cubicBezTo>
                  <a:cubicBezTo>
                    <a:pt x="115570" y="227330"/>
                    <a:pt x="204470" y="238760"/>
                    <a:pt x="247650" y="228600"/>
                  </a:cubicBezTo>
                  <a:cubicBezTo>
                    <a:pt x="275590" y="222250"/>
                    <a:pt x="300990" y="195580"/>
                    <a:pt x="316230" y="203200"/>
                  </a:cubicBezTo>
                  <a:cubicBezTo>
                    <a:pt x="332740" y="212090"/>
                    <a:pt x="341630" y="255270"/>
                    <a:pt x="337820" y="285750"/>
                  </a:cubicBezTo>
                  <a:cubicBezTo>
                    <a:pt x="332740" y="328930"/>
                    <a:pt x="278130" y="410210"/>
                    <a:pt x="257810" y="435610"/>
                  </a:cubicBezTo>
                  <a:cubicBezTo>
                    <a:pt x="250190" y="445770"/>
                    <a:pt x="242570" y="453390"/>
                    <a:pt x="236220" y="453390"/>
                  </a:cubicBezTo>
                  <a:cubicBezTo>
                    <a:pt x="229870" y="453390"/>
                    <a:pt x="222250" y="449580"/>
                    <a:pt x="219710" y="443230"/>
                  </a:cubicBezTo>
                  <a:cubicBezTo>
                    <a:pt x="214630" y="434340"/>
                    <a:pt x="218440" y="407670"/>
                    <a:pt x="222250" y="394970"/>
                  </a:cubicBezTo>
                  <a:cubicBezTo>
                    <a:pt x="226060" y="384810"/>
                    <a:pt x="228600" y="377190"/>
                    <a:pt x="238760" y="369570"/>
                  </a:cubicBezTo>
                  <a:cubicBezTo>
                    <a:pt x="264160" y="353060"/>
                    <a:pt x="364490" y="363220"/>
                    <a:pt x="398780" y="339090"/>
                  </a:cubicBezTo>
                  <a:cubicBezTo>
                    <a:pt x="424180" y="321310"/>
                    <a:pt x="430530" y="262890"/>
                    <a:pt x="441960" y="261620"/>
                  </a:cubicBezTo>
                  <a:cubicBezTo>
                    <a:pt x="448310" y="260350"/>
                    <a:pt x="455930" y="269240"/>
                    <a:pt x="457200" y="278130"/>
                  </a:cubicBezTo>
                  <a:cubicBezTo>
                    <a:pt x="461010" y="300990"/>
                    <a:pt x="420370" y="382270"/>
                    <a:pt x="392430" y="411480"/>
                  </a:cubicBezTo>
                  <a:cubicBezTo>
                    <a:pt x="370840" y="434340"/>
                    <a:pt x="340360" y="444500"/>
                    <a:pt x="317500" y="452120"/>
                  </a:cubicBezTo>
                  <a:cubicBezTo>
                    <a:pt x="299720" y="457200"/>
                    <a:pt x="279400" y="461010"/>
                    <a:pt x="267970" y="457200"/>
                  </a:cubicBezTo>
                  <a:cubicBezTo>
                    <a:pt x="261620" y="454660"/>
                    <a:pt x="257810" y="450850"/>
                    <a:pt x="254000" y="444500"/>
                  </a:cubicBezTo>
                  <a:cubicBezTo>
                    <a:pt x="247650" y="431800"/>
                    <a:pt x="242570" y="406400"/>
                    <a:pt x="246380" y="379730"/>
                  </a:cubicBezTo>
                  <a:cubicBezTo>
                    <a:pt x="254000" y="332740"/>
                    <a:pt x="292100" y="254000"/>
                    <a:pt x="332740" y="195580"/>
                  </a:cubicBezTo>
                  <a:cubicBezTo>
                    <a:pt x="378460" y="129540"/>
                    <a:pt x="483870" y="0"/>
                    <a:pt x="511810" y="7620"/>
                  </a:cubicBezTo>
                  <a:cubicBezTo>
                    <a:pt x="527050" y="11430"/>
                    <a:pt x="532130" y="55880"/>
                    <a:pt x="528320" y="85090"/>
                  </a:cubicBezTo>
                  <a:cubicBezTo>
                    <a:pt x="523240" y="124460"/>
                    <a:pt x="483870" y="181610"/>
                    <a:pt x="455930" y="220980"/>
                  </a:cubicBezTo>
                  <a:cubicBezTo>
                    <a:pt x="431800" y="255270"/>
                    <a:pt x="401320" y="289560"/>
                    <a:pt x="375920" y="311150"/>
                  </a:cubicBezTo>
                  <a:cubicBezTo>
                    <a:pt x="356870" y="326390"/>
                    <a:pt x="331470" y="330200"/>
                    <a:pt x="320040" y="342900"/>
                  </a:cubicBezTo>
                  <a:cubicBezTo>
                    <a:pt x="312420" y="351790"/>
                    <a:pt x="314960" y="365760"/>
                    <a:pt x="307340" y="372110"/>
                  </a:cubicBezTo>
                  <a:cubicBezTo>
                    <a:pt x="299720" y="378460"/>
                    <a:pt x="283210" y="384810"/>
                    <a:pt x="275590" y="381000"/>
                  </a:cubicBezTo>
                  <a:cubicBezTo>
                    <a:pt x="269240" y="378460"/>
                    <a:pt x="265430" y="367030"/>
                    <a:pt x="264160" y="355600"/>
                  </a:cubicBezTo>
                  <a:cubicBezTo>
                    <a:pt x="261620" y="331470"/>
                    <a:pt x="274320" y="279400"/>
                    <a:pt x="287020" y="245110"/>
                  </a:cubicBezTo>
                  <a:cubicBezTo>
                    <a:pt x="298450" y="212090"/>
                    <a:pt x="314960" y="179070"/>
                    <a:pt x="335280" y="153670"/>
                  </a:cubicBezTo>
                  <a:cubicBezTo>
                    <a:pt x="354330" y="129540"/>
                    <a:pt x="379730" y="105410"/>
                    <a:pt x="402590" y="92710"/>
                  </a:cubicBezTo>
                  <a:cubicBezTo>
                    <a:pt x="420370" y="82550"/>
                    <a:pt x="443230" y="73660"/>
                    <a:pt x="454660" y="76200"/>
                  </a:cubicBezTo>
                  <a:cubicBezTo>
                    <a:pt x="461010" y="77470"/>
                    <a:pt x="464820" y="81280"/>
                    <a:pt x="468630" y="87630"/>
                  </a:cubicBezTo>
                  <a:cubicBezTo>
                    <a:pt x="476250" y="101600"/>
                    <a:pt x="478790" y="143510"/>
                    <a:pt x="477520" y="171450"/>
                  </a:cubicBezTo>
                  <a:cubicBezTo>
                    <a:pt x="476250" y="201930"/>
                    <a:pt x="468630" y="232410"/>
                    <a:pt x="457200" y="262890"/>
                  </a:cubicBezTo>
                  <a:cubicBezTo>
                    <a:pt x="444500" y="297180"/>
                    <a:pt x="417830" y="340360"/>
                    <a:pt x="400050" y="367030"/>
                  </a:cubicBezTo>
                  <a:cubicBezTo>
                    <a:pt x="387350" y="384810"/>
                    <a:pt x="378460" y="397510"/>
                    <a:pt x="363220" y="408940"/>
                  </a:cubicBezTo>
                  <a:cubicBezTo>
                    <a:pt x="346710" y="421640"/>
                    <a:pt x="320040" y="439420"/>
                    <a:pt x="306070" y="436880"/>
                  </a:cubicBezTo>
                  <a:cubicBezTo>
                    <a:pt x="295910" y="434340"/>
                    <a:pt x="285750" y="420370"/>
                    <a:pt x="283210" y="408940"/>
                  </a:cubicBezTo>
                  <a:cubicBezTo>
                    <a:pt x="279400" y="394970"/>
                    <a:pt x="284480" y="378460"/>
                    <a:pt x="290830" y="358140"/>
                  </a:cubicBezTo>
                  <a:cubicBezTo>
                    <a:pt x="302260" y="323850"/>
                    <a:pt x="340360" y="255270"/>
                    <a:pt x="364490" y="224790"/>
                  </a:cubicBezTo>
                  <a:cubicBezTo>
                    <a:pt x="379730" y="205740"/>
                    <a:pt x="396240" y="191770"/>
                    <a:pt x="410210" y="185420"/>
                  </a:cubicBezTo>
                  <a:cubicBezTo>
                    <a:pt x="420370" y="181610"/>
                    <a:pt x="430530" y="177800"/>
                    <a:pt x="438150" y="181610"/>
                  </a:cubicBezTo>
                  <a:cubicBezTo>
                    <a:pt x="447040" y="186690"/>
                    <a:pt x="455930" y="205740"/>
                    <a:pt x="458470" y="220980"/>
                  </a:cubicBezTo>
                  <a:cubicBezTo>
                    <a:pt x="461010" y="238760"/>
                    <a:pt x="458470" y="261620"/>
                    <a:pt x="449580" y="284480"/>
                  </a:cubicBezTo>
                  <a:cubicBezTo>
                    <a:pt x="438150" y="314960"/>
                    <a:pt x="411480" y="363220"/>
                    <a:pt x="383540" y="386080"/>
                  </a:cubicBezTo>
                  <a:cubicBezTo>
                    <a:pt x="359410" y="405130"/>
                    <a:pt x="317500" y="420370"/>
                    <a:pt x="298450" y="419100"/>
                  </a:cubicBezTo>
                  <a:cubicBezTo>
                    <a:pt x="288290" y="419100"/>
                    <a:pt x="281940" y="415290"/>
                    <a:pt x="275590" y="407670"/>
                  </a:cubicBezTo>
                  <a:cubicBezTo>
                    <a:pt x="264160" y="391160"/>
                    <a:pt x="260350" y="337820"/>
                    <a:pt x="262890" y="304800"/>
                  </a:cubicBezTo>
                  <a:cubicBezTo>
                    <a:pt x="265430" y="271780"/>
                    <a:pt x="276860" y="236220"/>
                    <a:pt x="292100" y="208280"/>
                  </a:cubicBezTo>
                  <a:cubicBezTo>
                    <a:pt x="307340" y="180340"/>
                    <a:pt x="331470" y="151130"/>
                    <a:pt x="355600" y="134620"/>
                  </a:cubicBezTo>
                  <a:cubicBezTo>
                    <a:pt x="375920" y="120650"/>
                    <a:pt x="403860" y="110490"/>
                    <a:pt x="422910" y="110490"/>
                  </a:cubicBezTo>
                  <a:cubicBezTo>
                    <a:pt x="435610" y="110490"/>
                    <a:pt x="447040" y="111760"/>
                    <a:pt x="455930" y="121920"/>
                  </a:cubicBezTo>
                  <a:cubicBezTo>
                    <a:pt x="472440" y="140970"/>
                    <a:pt x="477520" y="210820"/>
                    <a:pt x="477520" y="250190"/>
                  </a:cubicBezTo>
                  <a:cubicBezTo>
                    <a:pt x="477520" y="284480"/>
                    <a:pt x="472440" y="316230"/>
                    <a:pt x="463550" y="347980"/>
                  </a:cubicBezTo>
                  <a:cubicBezTo>
                    <a:pt x="454660" y="379730"/>
                    <a:pt x="440690" y="412750"/>
                    <a:pt x="421640" y="440690"/>
                  </a:cubicBezTo>
                  <a:cubicBezTo>
                    <a:pt x="402590" y="469900"/>
                    <a:pt x="373380" y="510540"/>
                    <a:pt x="346710" y="520700"/>
                  </a:cubicBezTo>
                  <a:cubicBezTo>
                    <a:pt x="326390" y="528320"/>
                    <a:pt x="297180" y="524510"/>
                    <a:pt x="284480" y="515620"/>
                  </a:cubicBezTo>
                  <a:cubicBezTo>
                    <a:pt x="275590" y="509270"/>
                    <a:pt x="273050" y="500380"/>
                    <a:pt x="269240" y="487680"/>
                  </a:cubicBezTo>
                  <a:cubicBezTo>
                    <a:pt x="262890" y="463550"/>
                    <a:pt x="259080" y="412750"/>
                    <a:pt x="262890" y="375920"/>
                  </a:cubicBezTo>
                  <a:cubicBezTo>
                    <a:pt x="267970" y="336550"/>
                    <a:pt x="280670" y="292100"/>
                    <a:pt x="297180" y="257810"/>
                  </a:cubicBezTo>
                  <a:cubicBezTo>
                    <a:pt x="312420" y="227330"/>
                    <a:pt x="332740" y="203200"/>
                    <a:pt x="354330" y="176530"/>
                  </a:cubicBezTo>
                  <a:cubicBezTo>
                    <a:pt x="377190" y="148590"/>
                    <a:pt x="408940" y="113030"/>
                    <a:pt x="434340" y="96520"/>
                  </a:cubicBezTo>
                  <a:cubicBezTo>
                    <a:pt x="452120" y="85090"/>
                    <a:pt x="469900" y="76200"/>
                    <a:pt x="483870" y="76200"/>
                  </a:cubicBezTo>
                  <a:cubicBezTo>
                    <a:pt x="494030" y="76200"/>
                    <a:pt x="502920" y="77470"/>
                    <a:pt x="510540" y="85090"/>
                  </a:cubicBezTo>
                  <a:cubicBezTo>
                    <a:pt x="525780" y="100330"/>
                    <a:pt x="538480" y="144780"/>
                    <a:pt x="543560" y="181610"/>
                  </a:cubicBezTo>
                  <a:cubicBezTo>
                    <a:pt x="549910" y="227330"/>
                    <a:pt x="546100" y="295910"/>
                    <a:pt x="537210" y="340360"/>
                  </a:cubicBezTo>
                  <a:cubicBezTo>
                    <a:pt x="530860" y="374650"/>
                    <a:pt x="523240" y="400050"/>
                    <a:pt x="505460" y="429260"/>
                  </a:cubicBezTo>
                  <a:cubicBezTo>
                    <a:pt x="482600" y="467360"/>
                    <a:pt x="434340" y="524510"/>
                    <a:pt x="405130" y="543560"/>
                  </a:cubicBezTo>
                  <a:cubicBezTo>
                    <a:pt x="388620" y="553720"/>
                    <a:pt x="373380" y="557530"/>
                    <a:pt x="359410" y="557530"/>
                  </a:cubicBezTo>
                  <a:cubicBezTo>
                    <a:pt x="346710" y="557530"/>
                    <a:pt x="334010" y="556260"/>
                    <a:pt x="323850" y="548640"/>
                  </a:cubicBezTo>
                  <a:cubicBezTo>
                    <a:pt x="309880" y="537210"/>
                    <a:pt x="298450" y="510540"/>
                    <a:pt x="290830" y="481330"/>
                  </a:cubicBezTo>
                  <a:cubicBezTo>
                    <a:pt x="279400" y="435610"/>
                    <a:pt x="273050" y="344170"/>
                    <a:pt x="280670" y="295910"/>
                  </a:cubicBezTo>
                  <a:cubicBezTo>
                    <a:pt x="285750" y="264160"/>
                    <a:pt x="294640" y="246380"/>
                    <a:pt x="311150" y="218440"/>
                  </a:cubicBezTo>
                  <a:cubicBezTo>
                    <a:pt x="336550" y="177800"/>
                    <a:pt x="401320" y="106680"/>
                    <a:pt x="431800" y="83820"/>
                  </a:cubicBezTo>
                  <a:cubicBezTo>
                    <a:pt x="447040" y="72390"/>
                    <a:pt x="454660" y="71120"/>
                    <a:pt x="469900" y="66040"/>
                  </a:cubicBezTo>
                  <a:cubicBezTo>
                    <a:pt x="491490" y="59690"/>
                    <a:pt x="523240" y="53340"/>
                    <a:pt x="548640" y="55880"/>
                  </a:cubicBezTo>
                  <a:cubicBezTo>
                    <a:pt x="574040" y="58420"/>
                    <a:pt x="605790" y="67310"/>
                    <a:pt x="624840" y="80010"/>
                  </a:cubicBezTo>
                  <a:cubicBezTo>
                    <a:pt x="640080" y="90170"/>
                    <a:pt x="651510" y="102870"/>
                    <a:pt x="660400" y="119380"/>
                  </a:cubicBezTo>
                  <a:cubicBezTo>
                    <a:pt x="671830" y="139700"/>
                    <a:pt x="678180" y="163830"/>
                    <a:pt x="681990" y="195580"/>
                  </a:cubicBezTo>
                  <a:cubicBezTo>
                    <a:pt x="688340" y="245110"/>
                    <a:pt x="693420" y="335280"/>
                    <a:pt x="675640" y="388620"/>
                  </a:cubicBezTo>
                  <a:cubicBezTo>
                    <a:pt x="661670" y="431800"/>
                    <a:pt x="627380" y="466090"/>
                    <a:pt x="600710" y="496570"/>
                  </a:cubicBezTo>
                  <a:cubicBezTo>
                    <a:pt x="577850" y="523240"/>
                    <a:pt x="551180" y="553720"/>
                    <a:pt x="528320" y="565150"/>
                  </a:cubicBezTo>
                  <a:cubicBezTo>
                    <a:pt x="513080" y="572770"/>
                    <a:pt x="496570" y="577850"/>
                    <a:pt x="482600" y="571500"/>
                  </a:cubicBezTo>
                  <a:cubicBezTo>
                    <a:pt x="461010" y="561340"/>
                    <a:pt x="440690" y="518160"/>
                    <a:pt x="424180" y="477520"/>
                  </a:cubicBezTo>
                  <a:cubicBezTo>
                    <a:pt x="400050" y="414020"/>
                    <a:pt x="372110" y="284480"/>
                    <a:pt x="375920" y="218440"/>
                  </a:cubicBezTo>
                  <a:cubicBezTo>
                    <a:pt x="378460" y="176530"/>
                    <a:pt x="393700" y="143510"/>
                    <a:pt x="406400" y="116840"/>
                  </a:cubicBezTo>
                  <a:cubicBezTo>
                    <a:pt x="415290" y="97790"/>
                    <a:pt x="420370" y="85090"/>
                    <a:pt x="435610" y="72390"/>
                  </a:cubicBezTo>
                  <a:cubicBezTo>
                    <a:pt x="457200" y="53340"/>
                    <a:pt x="500380" y="34290"/>
                    <a:pt x="534670" y="27940"/>
                  </a:cubicBezTo>
                  <a:cubicBezTo>
                    <a:pt x="566420" y="21590"/>
                    <a:pt x="601980" y="21590"/>
                    <a:pt x="633730" y="31750"/>
                  </a:cubicBezTo>
                  <a:cubicBezTo>
                    <a:pt x="669290" y="43180"/>
                    <a:pt x="716280" y="80010"/>
                    <a:pt x="736600" y="101600"/>
                  </a:cubicBezTo>
                  <a:cubicBezTo>
                    <a:pt x="749300" y="114300"/>
                    <a:pt x="753110" y="121920"/>
                    <a:pt x="758190" y="139700"/>
                  </a:cubicBezTo>
                  <a:cubicBezTo>
                    <a:pt x="768350" y="170180"/>
                    <a:pt x="772160" y="232410"/>
                    <a:pt x="772160" y="273050"/>
                  </a:cubicBezTo>
                  <a:cubicBezTo>
                    <a:pt x="772160" y="307340"/>
                    <a:pt x="774700" y="335280"/>
                    <a:pt x="762000" y="369570"/>
                  </a:cubicBezTo>
                  <a:cubicBezTo>
                    <a:pt x="744220" y="416560"/>
                    <a:pt x="688340" y="492760"/>
                    <a:pt x="652780" y="519430"/>
                  </a:cubicBezTo>
                  <a:cubicBezTo>
                    <a:pt x="632460" y="534670"/>
                    <a:pt x="609600" y="546100"/>
                    <a:pt x="591820" y="542290"/>
                  </a:cubicBezTo>
                  <a:cubicBezTo>
                    <a:pt x="576580" y="539750"/>
                    <a:pt x="561340" y="524510"/>
                    <a:pt x="552450" y="506730"/>
                  </a:cubicBezTo>
                  <a:cubicBezTo>
                    <a:pt x="538480" y="480060"/>
                    <a:pt x="534670" y="425450"/>
                    <a:pt x="541020" y="384810"/>
                  </a:cubicBezTo>
                  <a:cubicBezTo>
                    <a:pt x="548640" y="339090"/>
                    <a:pt x="579120" y="281940"/>
                    <a:pt x="603250" y="245110"/>
                  </a:cubicBezTo>
                  <a:cubicBezTo>
                    <a:pt x="621030" y="217170"/>
                    <a:pt x="636270" y="193040"/>
                    <a:pt x="661670" y="179070"/>
                  </a:cubicBezTo>
                  <a:cubicBezTo>
                    <a:pt x="688340" y="165100"/>
                    <a:pt x="735330" y="153670"/>
                    <a:pt x="759460" y="165100"/>
                  </a:cubicBezTo>
                  <a:cubicBezTo>
                    <a:pt x="783590" y="176530"/>
                    <a:pt x="800100" y="218440"/>
                    <a:pt x="808990" y="242570"/>
                  </a:cubicBezTo>
                  <a:cubicBezTo>
                    <a:pt x="815340" y="260350"/>
                    <a:pt x="816610" y="269240"/>
                    <a:pt x="817880" y="290830"/>
                  </a:cubicBezTo>
                  <a:cubicBezTo>
                    <a:pt x="821690" y="335280"/>
                    <a:pt x="825500" y="435610"/>
                    <a:pt x="814070" y="495300"/>
                  </a:cubicBezTo>
                  <a:cubicBezTo>
                    <a:pt x="805180" y="543560"/>
                    <a:pt x="786130" y="586740"/>
                    <a:pt x="765810" y="622300"/>
                  </a:cubicBezTo>
                  <a:cubicBezTo>
                    <a:pt x="748030" y="652780"/>
                    <a:pt x="717550" y="701040"/>
                    <a:pt x="701040" y="699770"/>
                  </a:cubicBezTo>
                  <a:cubicBezTo>
                    <a:pt x="688340" y="698500"/>
                    <a:pt x="678180" y="676910"/>
                    <a:pt x="671830" y="654050"/>
                  </a:cubicBezTo>
                  <a:cubicBezTo>
                    <a:pt x="657860" y="604520"/>
                    <a:pt x="664210" y="487680"/>
                    <a:pt x="673100" y="398780"/>
                  </a:cubicBezTo>
                  <a:cubicBezTo>
                    <a:pt x="681990" y="299720"/>
                    <a:pt x="704850" y="113030"/>
                    <a:pt x="730250" y="86360"/>
                  </a:cubicBezTo>
                  <a:cubicBezTo>
                    <a:pt x="736600" y="78740"/>
                    <a:pt x="749300" y="78740"/>
                    <a:pt x="751840" y="81280"/>
                  </a:cubicBezTo>
                  <a:cubicBezTo>
                    <a:pt x="754380" y="83820"/>
                    <a:pt x="751840" y="101600"/>
                    <a:pt x="748030" y="102870"/>
                  </a:cubicBezTo>
                  <a:cubicBezTo>
                    <a:pt x="744220" y="104140"/>
                    <a:pt x="730250" y="91440"/>
                    <a:pt x="730250" y="87630"/>
                  </a:cubicBezTo>
                  <a:cubicBezTo>
                    <a:pt x="730250" y="83820"/>
                    <a:pt x="742950" y="77470"/>
                    <a:pt x="746760" y="78740"/>
                  </a:cubicBezTo>
                  <a:cubicBezTo>
                    <a:pt x="750570" y="80010"/>
                    <a:pt x="754380" y="83820"/>
                    <a:pt x="755650" y="91440"/>
                  </a:cubicBezTo>
                  <a:cubicBezTo>
                    <a:pt x="763270" y="125730"/>
                    <a:pt x="707390" y="297180"/>
                    <a:pt x="698500" y="400050"/>
                  </a:cubicBezTo>
                  <a:cubicBezTo>
                    <a:pt x="689610" y="500380"/>
                    <a:pt x="715010" y="694690"/>
                    <a:pt x="701040" y="699770"/>
                  </a:cubicBezTo>
                  <a:cubicBezTo>
                    <a:pt x="697230" y="701040"/>
                    <a:pt x="685800" y="690880"/>
                    <a:pt x="685800" y="683260"/>
                  </a:cubicBezTo>
                  <a:cubicBezTo>
                    <a:pt x="685800" y="668020"/>
                    <a:pt x="725170" y="642620"/>
                    <a:pt x="741680" y="614680"/>
                  </a:cubicBezTo>
                  <a:cubicBezTo>
                    <a:pt x="762000" y="580390"/>
                    <a:pt x="781050" y="538480"/>
                    <a:pt x="789940" y="491490"/>
                  </a:cubicBezTo>
                  <a:cubicBezTo>
                    <a:pt x="801370" y="434340"/>
                    <a:pt x="803910" y="351790"/>
                    <a:pt x="793750" y="295910"/>
                  </a:cubicBezTo>
                  <a:cubicBezTo>
                    <a:pt x="786130" y="252730"/>
                    <a:pt x="772160" y="195580"/>
                    <a:pt x="748030" y="182880"/>
                  </a:cubicBezTo>
                  <a:cubicBezTo>
                    <a:pt x="728980" y="172720"/>
                    <a:pt x="693420" y="190500"/>
                    <a:pt x="675640" y="199390"/>
                  </a:cubicBezTo>
                  <a:cubicBezTo>
                    <a:pt x="664210" y="205740"/>
                    <a:pt x="659130" y="209550"/>
                    <a:pt x="648970" y="222250"/>
                  </a:cubicBezTo>
                  <a:cubicBezTo>
                    <a:pt x="626110" y="251460"/>
                    <a:pt x="576580" y="335280"/>
                    <a:pt x="566420" y="384810"/>
                  </a:cubicBezTo>
                  <a:cubicBezTo>
                    <a:pt x="558800" y="424180"/>
                    <a:pt x="566420" y="471170"/>
                    <a:pt x="574040" y="494030"/>
                  </a:cubicBezTo>
                  <a:cubicBezTo>
                    <a:pt x="577850" y="505460"/>
                    <a:pt x="582930" y="515620"/>
                    <a:pt x="590550" y="518160"/>
                  </a:cubicBezTo>
                  <a:cubicBezTo>
                    <a:pt x="600710" y="521970"/>
                    <a:pt x="618490" y="511810"/>
                    <a:pt x="633730" y="501650"/>
                  </a:cubicBezTo>
                  <a:cubicBezTo>
                    <a:pt x="656590" y="485140"/>
                    <a:pt x="685800" y="441960"/>
                    <a:pt x="704850" y="416560"/>
                  </a:cubicBezTo>
                  <a:cubicBezTo>
                    <a:pt x="718820" y="397510"/>
                    <a:pt x="731520" y="383540"/>
                    <a:pt x="737870" y="364490"/>
                  </a:cubicBezTo>
                  <a:cubicBezTo>
                    <a:pt x="744220" y="345440"/>
                    <a:pt x="745490" y="328930"/>
                    <a:pt x="746760" y="304800"/>
                  </a:cubicBezTo>
                  <a:cubicBezTo>
                    <a:pt x="748030" y="265430"/>
                    <a:pt x="744220" y="181610"/>
                    <a:pt x="735330" y="151130"/>
                  </a:cubicBezTo>
                  <a:cubicBezTo>
                    <a:pt x="731520" y="135890"/>
                    <a:pt x="728980" y="130810"/>
                    <a:pt x="720090" y="120650"/>
                  </a:cubicBezTo>
                  <a:cubicBezTo>
                    <a:pt x="703580" y="101600"/>
                    <a:pt x="659130" y="66040"/>
                    <a:pt x="627380" y="55880"/>
                  </a:cubicBezTo>
                  <a:cubicBezTo>
                    <a:pt x="599440" y="46990"/>
                    <a:pt x="570230" y="48260"/>
                    <a:pt x="542290" y="53340"/>
                  </a:cubicBezTo>
                  <a:cubicBezTo>
                    <a:pt x="513080" y="58420"/>
                    <a:pt x="478790" y="66040"/>
                    <a:pt x="455930" y="87630"/>
                  </a:cubicBezTo>
                  <a:cubicBezTo>
                    <a:pt x="427990" y="114300"/>
                    <a:pt x="406400" y="166370"/>
                    <a:pt x="401320" y="217170"/>
                  </a:cubicBezTo>
                  <a:cubicBezTo>
                    <a:pt x="393700" y="285750"/>
                    <a:pt x="425450" y="405130"/>
                    <a:pt x="447040" y="466090"/>
                  </a:cubicBezTo>
                  <a:cubicBezTo>
                    <a:pt x="461010" y="504190"/>
                    <a:pt x="476250" y="549910"/>
                    <a:pt x="495300" y="554990"/>
                  </a:cubicBezTo>
                  <a:cubicBezTo>
                    <a:pt x="509270" y="558800"/>
                    <a:pt x="523240" y="542290"/>
                    <a:pt x="539750" y="527050"/>
                  </a:cubicBezTo>
                  <a:cubicBezTo>
                    <a:pt x="570230" y="499110"/>
                    <a:pt x="631190" y="438150"/>
                    <a:pt x="650240" y="383540"/>
                  </a:cubicBezTo>
                  <a:cubicBezTo>
                    <a:pt x="670560" y="328930"/>
                    <a:pt x="661670" y="245110"/>
                    <a:pt x="656590" y="199390"/>
                  </a:cubicBezTo>
                  <a:cubicBezTo>
                    <a:pt x="654050" y="171450"/>
                    <a:pt x="648970" y="151130"/>
                    <a:pt x="640080" y="134620"/>
                  </a:cubicBezTo>
                  <a:cubicBezTo>
                    <a:pt x="632460" y="120650"/>
                    <a:pt x="624840" y="111760"/>
                    <a:pt x="612140" y="102870"/>
                  </a:cubicBezTo>
                  <a:cubicBezTo>
                    <a:pt x="596900" y="92710"/>
                    <a:pt x="572770" y="82550"/>
                    <a:pt x="549910" y="81280"/>
                  </a:cubicBezTo>
                  <a:cubicBezTo>
                    <a:pt x="520700" y="78740"/>
                    <a:pt x="481330" y="83820"/>
                    <a:pt x="449580" y="101600"/>
                  </a:cubicBezTo>
                  <a:cubicBezTo>
                    <a:pt x="408940" y="124460"/>
                    <a:pt x="358140" y="190500"/>
                    <a:pt x="334010" y="228600"/>
                  </a:cubicBezTo>
                  <a:cubicBezTo>
                    <a:pt x="318770" y="252730"/>
                    <a:pt x="311150" y="267970"/>
                    <a:pt x="306070" y="295910"/>
                  </a:cubicBezTo>
                  <a:cubicBezTo>
                    <a:pt x="298450" y="340360"/>
                    <a:pt x="306070" y="430530"/>
                    <a:pt x="314960" y="472440"/>
                  </a:cubicBezTo>
                  <a:cubicBezTo>
                    <a:pt x="320040" y="496570"/>
                    <a:pt x="322580" y="520700"/>
                    <a:pt x="335280" y="529590"/>
                  </a:cubicBezTo>
                  <a:cubicBezTo>
                    <a:pt x="347980" y="537210"/>
                    <a:pt x="372110" y="532130"/>
                    <a:pt x="389890" y="524510"/>
                  </a:cubicBezTo>
                  <a:cubicBezTo>
                    <a:pt x="410210" y="515620"/>
                    <a:pt x="429260" y="492760"/>
                    <a:pt x="447040" y="471170"/>
                  </a:cubicBezTo>
                  <a:cubicBezTo>
                    <a:pt x="466090" y="448310"/>
                    <a:pt x="485140" y="419100"/>
                    <a:pt x="497840" y="388620"/>
                  </a:cubicBezTo>
                  <a:cubicBezTo>
                    <a:pt x="510540" y="356870"/>
                    <a:pt x="519430" y="323850"/>
                    <a:pt x="521970" y="284480"/>
                  </a:cubicBezTo>
                  <a:cubicBezTo>
                    <a:pt x="524510" y="234950"/>
                    <a:pt x="511810" y="140970"/>
                    <a:pt x="500380" y="115570"/>
                  </a:cubicBezTo>
                  <a:cubicBezTo>
                    <a:pt x="496570" y="106680"/>
                    <a:pt x="494030" y="101600"/>
                    <a:pt x="487680" y="100330"/>
                  </a:cubicBezTo>
                  <a:cubicBezTo>
                    <a:pt x="478790" y="97790"/>
                    <a:pt x="464820" y="106680"/>
                    <a:pt x="452120" y="115570"/>
                  </a:cubicBezTo>
                  <a:cubicBezTo>
                    <a:pt x="430530" y="129540"/>
                    <a:pt x="400050" y="157480"/>
                    <a:pt x="377190" y="186690"/>
                  </a:cubicBezTo>
                  <a:cubicBezTo>
                    <a:pt x="347980" y="222250"/>
                    <a:pt x="312420" y="284480"/>
                    <a:pt x="298450" y="320040"/>
                  </a:cubicBezTo>
                  <a:cubicBezTo>
                    <a:pt x="290830" y="341630"/>
                    <a:pt x="289560" y="353060"/>
                    <a:pt x="288290" y="375920"/>
                  </a:cubicBezTo>
                  <a:cubicBezTo>
                    <a:pt x="287020" y="408940"/>
                    <a:pt x="280670" y="482600"/>
                    <a:pt x="298450" y="496570"/>
                  </a:cubicBezTo>
                  <a:cubicBezTo>
                    <a:pt x="309880" y="505460"/>
                    <a:pt x="335280" y="499110"/>
                    <a:pt x="350520" y="490220"/>
                  </a:cubicBezTo>
                  <a:cubicBezTo>
                    <a:pt x="369570" y="480060"/>
                    <a:pt x="384810" y="453390"/>
                    <a:pt x="398780" y="430530"/>
                  </a:cubicBezTo>
                  <a:cubicBezTo>
                    <a:pt x="414020" y="405130"/>
                    <a:pt x="429260" y="374650"/>
                    <a:pt x="438150" y="345440"/>
                  </a:cubicBezTo>
                  <a:cubicBezTo>
                    <a:pt x="447040" y="314960"/>
                    <a:pt x="450850" y="283210"/>
                    <a:pt x="452120" y="250190"/>
                  </a:cubicBezTo>
                  <a:cubicBezTo>
                    <a:pt x="453390" y="214630"/>
                    <a:pt x="458470" y="152400"/>
                    <a:pt x="440690" y="138430"/>
                  </a:cubicBezTo>
                  <a:cubicBezTo>
                    <a:pt x="426720" y="128270"/>
                    <a:pt x="394970" y="137160"/>
                    <a:pt x="374650" y="148590"/>
                  </a:cubicBezTo>
                  <a:cubicBezTo>
                    <a:pt x="351790" y="161290"/>
                    <a:pt x="327660" y="191770"/>
                    <a:pt x="313690" y="218440"/>
                  </a:cubicBezTo>
                  <a:cubicBezTo>
                    <a:pt x="299720" y="243840"/>
                    <a:pt x="290830" y="275590"/>
                    <a:pt x="288290" y="304800"/>
                  </a:cubicBezTo>
                  <a:cubicBezTo>
                    <a:pt x="285750" y="334010"/>
                    <a:pt x="281940" y="386080"/>
                    <a:pt x="295910" y="394970"/>
                  </a:cubicBezTo>
                  <a:cubicBezTo>
                    <a:pt x="308610" y="402590"/>
                    <a:pt x="344170" y="384810"/>
                    <a:pt x="364490" y="368300"/>
                  </a:cubicBezTo>
                  <a:cubicBezTo>
                    <a:pt x="388620" y="349250"/>
                    <a:pt x="414020" y="307340"/>
                    <a:pt x="424180" y="280670"/>
                  </a:cubicBezTo>
                  <a:cubicBezTo>
                    <a:pt x="431800" y="260350"/>
                    <a:pt x="435610" y="237490"/>
                    <a:pt x="433070" y="224790"/>
                  </a:cubicBezTo>
                  <a:cubicBezTo>
                    <a:pt x="431800" y="217170"/>
                    <a:pt x="427990" y="208280"/>
                    <a:pt x="422910" y="207010"/>
                  </a:cubicBezTo>
                  <a:cubicBezTo>
                    <a:pt x="411480" y="205740"/>
                    <a:pt x="375920" y="250190"/>
                    <a:pt x="358140" y="275590"/>
                  </a:cubicBezTo>
                  <a:cubicBezTo>
                    <a:pt x="340360" y="302260"/>
                    <a:pt x="323850" y="337820"/>
                    <a:pt x="316230" y="363220"/>
                  </a:cubicBezTo>
                  <a:cubicBezTo>
                    <a:pt x="309880" y="382270"/>
                    <a:pt x="302260" y="410210"/>
                    <a:pt x="308610" y="414020"/>
                  </a:cubicBezTo>
                  <a:cubicBezTo>
                    <a:pt x="316230" y="417830"/>
                    <a:pt x="359410" y="377190"/>
                    <a:pt x="379730" y="351790"/>
                  </a:cubicBezTo>
                  <a:cubicBezTo>
                    <a:pt x="401320" y="325120"/>
                    <a:pt x="421640" y="293370"/>
                    <a:pt x="433070" y="257810"/>
                  </a:cubicBezTo>
                  <a:cubicBezTo>
                    <a:pt x="447040" y="215900"/>
                    <a:pt x="464820" y="127000"/>
                    <a:pt x="450850" y="111760"/>
                  </a:cubicBezTo>
                  <a:cubicBezTo>
                    <a:pt x="444500" y="105410"/>
                    <a:pt x="431800" y="107950"/>
                    <a:pt x="420370" y="111760"/>
                  </a:cubicBezTo>
                  <a:cubicBezTo>
                    <a:pt x="401320" y="119380"/>
                    <a:pt x="374650" y="144780"/>
                    <a:pt x="356870" y="167640"/>
                  </a:cubicBezTo>
                  <a:cubicBezTo>
                    <a:pt x="337820" y="190500"/>
                    <a:pt x="322580" y="219710"/>
                    <a:pt x="311150" y="250190"/>
                  </a:cubicBezTo>
                  <a:cubicBezTo>
                    <a:pt x="298450" y="283210"/>
                    <a:pt x="281940" y="359410"/>
                    <a:pt x="285750" y="360680"/>
                  </a:cubicBezTo>
                  <a:cubicBezTo>
                    <a:pt x="288290" y="361950"/>
                    <a:pt x="297180" y="332740"/>
                    <a:pt x="307340" y="321310"/>
                  </a:cubicBezTo>
                  <a:cubicBezTo>
                    <a:pt x="318770" y="308610"/>
                    <a:pt x="339090" y="307340"/>
                    <a:pt x="356870" y="293370"/>
                  </a:cubicBezTo>
                  <a:cubicBezTo>
                    <a:pt x="381000" y="274320"/>
                    <a:pt x="411480" y="241300"/>
                    <a:pt x="434340" y="208280"/>
                  </a:cubicBezTo>
                  <a:cubicBezTo>
                    <a:pt x="461010" y="171450"/>
                    <a:pt x="496570" y="119380"/>
                    <a:pt x="504190" y="82550"/>
                  </a:cubicBezTo>
                  <a:cubicBezTo>
                    <a:pt x="509270" y="57150"/>
                    <a:pt x="492760" y="24130"/>
                    <a:pt x="499110" y="13970"/>
                  </a:cubicBezTo>
                  <a:cubicBezTo>
                    <a:pt x="501650" y="8890"/>
                    <a:pt x="508000" y="6350"/>
                    <a:pt x="511810" y="7620"/>
                  </a:cubicBezTo>
                  <a:cubicBezTo>
                    <a:pt x="515620" y="8890"/>
                    <a:pt x="521970" y="16510"/>
                    <a:pt x="521970" y="24130"/>
                  </a:cubicBezTo>
                  <a:cubicBezTo>
                    <a:pt x="521970" y="36830"/>
                    <a:pt x="499110" y="58420"/>
                    <a:pt x="480060" y="80010"/>
                  </a:cubicBezTo>
                  <a:cubicBezTo>
                    <a:pt x="450850" y="114300"/>
                    <a:pt x="389890" y="156210"/>
                    <a:pt x="355600" y="204470"/>
                  </a:cubicBezTo>
                  <a:cubicBezTo>
                    <a:pt x="318770" y="255270"/>
                    <a:pt x="279400" y="336550"/>
                    <a:pt x="270510" y="379730"/>
                  </a:cubicBezTo>
                  <a:cubicBezTo>
                    <a:pt x="265430" y="402590"/>
                    <a:pt x="264160" y="429260"/>
                    <a:pt x="274320" y="435610"/>
                  </a:cubicBezTo>
                  <a:cubicBezTo>
                    <a:pt x="289560" y="444500"/>
                    <a:pt x="344170" y="422910"/>
                    <a:pt x="370840" y="398780"/>
                  </a:cubicBezTo>
                  <a:cubicBezTo>
                    <a:pt x="402590" y="369570"/>
                    <a:pt x="425450" y="265430"/>
                    <a:pt x="441960" y="261620"/>
                  </a:cubicBezTo>
                  <a:cubicBezTo>
                    <a:pt x="448310" y="260350"/>
                    <a:pt x="454660" y="267970"/>
                    <a:pt x="457200" y="273050"/>
                  </a:cubicBezTo>
                  <a:cubicBezTo>
                    <a:pt x="459740" y="279400"/>
                    <a:pt x="454660" y="290830"/>
                    <a:pt x="452120" y="300990"/>
                  </a:cubicBezTo>
                  <a:cubicBezTo>
                    <a:pt x="448310" y="312420"/>
                    <a:pt x="445770" y="326390"/>
                    <a:pt x="438150" y="336550"/>
                  </a:cubicBezTo>
                  <a:cubicBezTo>
                    <a:pt x="430530" y="346710"/>
                    <a:pt x="422910" y="355600"/>
                    <a:pt x="406400" y="363220"/>
                  </a:cubicBezTo>
                  <a:cubicBezTo>
                    <a:pt x="375920" y="377190"/>
                    <a:pt x="280670" y="367030"/>
                    <a:pt x="256540" y="384810"/>
                  </a:cubicBezTo>
                  <a:cubicBezTo>
                    <a:pt x="243840" y="393700"/>
                    <a:pt x="240030" y="410210"/>
                    <a:pt x="238760" y="421640"/>
                  </a:cubicBezTo>
                  <a:cubicBezTo>
                    <a:pt x="237490" y="430530"/>
                    <a:pt x="247650" y="444500"/>
                    <a:pt x="243840" y="448310"/>
                  </a:cubicBezTo>
                  <a:cubicBezTo>
                    <a:pt x="240030" y="452120"/>
                    <a:pt x="222250" y="449580"/>
                    <a:pt x="219710" y="443230"/>
                  </a:cubicBezTo>
                  <a:cubicBezTo>
                    <a:pt x="212090" y="425450"/>
                    <a:pt x="304800" y="327660"/>
                    <a:pt x="312420" y="285750"/>
                  </a:cubicBezTo>
                  <a:cubicBezTo>
                    <a:pt x="317500" y="260350"/>
                    <a:pt x="312420" y="224790"/>
                    <a:pt x="300990" y="219710"/>
                  </a:cubicBezTo>
                  <a:cubicBezTo>
                    <a:pt x="290830" y="214630"/>
                    <a:pt x="273050" y="245110"/>
                    <a:pt x="250190" y="252730"/>
                  </a:cubicBezTo>
                  <a:cubicBezTo>
                    <a:pt x="213360" y="265430"/>
                    <a:pt x="128270" y="248920"/>
                    <a:pt x="95250" y="265430"/>
                  </a:cubicBezTo>
                  <a:cubicBezTo>
                    <a:pt x="74930" y="275590"/>
                    <a:pt x="64770" y="295910"/>
                    <a:pt x="57150" y="311150"/>
                  </a:cubicBezTo>
                  <a:cubicBezTo>
                    <a:pt x="50800" y="323850"/>
                    <a:pt x="49530" y="337820"/>
                    <a:pt x="50800" y="351790"/>
                  </a:cubicBezTo>
                  <a:cubicBezTo>
                    <a:pt x="52070" y="365760"/>
                    <a:pt x="54610" y="387350"/>
                    <a:pt x="67310" y="393700"/>
                  </a:cubicBezTo>
                  <a:cubicBezTo>
                    <a:pt x="92710" y="405130"/>
                    <a:pt x="175260" y="363220"/>
                    <a:pt x="223520" y="346710"/>
                  </a:cubicBezTo>
                  <a:cubicBezTo>
                    <a:pt x="265430" y="332740"/>
                    <a:pt x="304800" y="320040"/>
                    <a:pt x="340360" y="302260"/>
                  </a:cubicBezTo>
                  <a:cubicBezTo>
                    <a:pt x="373380" y="285750"/>
                    <a:pt x="412750" y="264160"/>
                    <a:pt x="431800" y="243840"/>
                  </a:cubicBezTo>
                  <a:cubicBezTo>
                    <a:pt x="443230" y="231140"/>
                    <a:pt x="443230" y="213360"/>
                    <a:pt x="453390" y="205740"/>
                  </a:cubicBezTo>
                  <a:cubicBezTo>
                    <a:pt x="462280" y="199390"/>
                    <a:pt x="485140" y="196850"/>
                    <a:pt x="488950" y="200660"/>
                  </a:cubicBezTo>
                  <a:cubicBezTo>
                    <a:pt x="491490" y="203200"/>
                    <a:pt x="488950" y="214630"/>
                    <a:pt x="482600" y="219710"/>
                  </a:cubicBezTo>
                  <a:cubicBezTo>
                    <a:pt x="469900" y="232410"/>
                    <a:pt x="415290" y="233680"/>
                    <a:pt x="387350" y="245110"/>
                  </a:cubicBezTo>
                  <a:cubicBezTo>
                    <a:pt x="361950" y="255270"/>
                    <a:pt x="345440" y="265430"/>
                    <a:pt x="320040" y="281940"/>
                  </a:cubicBezTo>
                  <a:cubicBezTo>
                    <a:pt x="283210" y="306070"/>
                    <a:pt x="213360" y="346710"/>
                    <a:pt x="189230" y="382270"/>
                  </a:cubicBezTo>
                  <a:cubicBezTo>
                    <a:pt x="172720" y="406400"/>
                    <a:pt x="171450" y="434340"/>
                    <a:pt x="168910" y="457200"/>
                  </a:cubicBezTo>
                  <a:cubicBezTo>
                    <a:pt x="166370" y="477520"/>
                    <a:pt x="167640" y="496570"/>
                    <a:pt x="171450" y="514350"/>
                  </a:cubicBezTo>
                  <a:cubicBezTo>
                    <a:pt x="175260" y="533400"/>
                    <a:pt x="179070" y="562610"/>
                    <a:pt x="195580" y="567690"/>
                  </a:cubicBezTo>
                  <a:cubicBezTo>
                    <a:pt x="231140" y="579120"/>
                    <a:pt x="349250" y="488950"/>
                    <a:pt x="414020" y="443230"/>
                  </a:cubicBezTo>
                  <a:cubicBezTo>
                    <a:pt x="472440" y="401320"/>
                    <a:pt x="518160" y="340360"/>
                    <a:pt x="568960" y="307340"/>
                  </a:cubicBezTo>
                  <a:cubicBezTo>
                    <a:pt x="609600" y="280670"/>
                    <a:pt x="656590" y="278130"/>
                    <a:pt x="688340" y="252730"/>
                  </a:cubicBezTo>
                  <a:cubicBezTo>
                    <a:pt x="717550" y="229870"/>
                    <a:pt x="764540" y="185420"/>
                    <a:pt x="754380" y="165100"/>
                  </a:cubicBezTo>
                  <a:cubicBezTo>
                    <a:pt x="734060" y="121920"/>
                    <a:pt x="370840" y="147320"/>
                    <a:pt x="261620" y="152400"/>
                  </a:cubicBezTo>
                  <a:cubicBezTo>
                    <a:pt x="208280" y="154940"/>
                    <a:pt x="165100" y="154940"/>
                    <a:pt x="140970" y="166370"/>
                  </a:cubicBezTo>
                  <a:cubicBezTo>
                    <a:pt x="128270" y="172720"/>
                    <a:pt x="123190" y="180340"/>
                    <a:pt x="115570" y="189230"/>
                  </a:cubicBezTo>
                  <a:cubicBezTo>
                    <a:pt x="107950" y="199390"/>
                    <a:pt x="100330" y="209550"/>
                    <a:pt x="97790" y="224790"/>
                  </a:cubicBezTo>
                  <a:cubicBezTo>
                    <a:pt x="93980" y="248920"/>
                    <a:pt x="87630" y="302260"/>
                    <a:pt x="109220" y="320040"/>
                  </a:cubicBezTo>
                  <a:cubicBezTo>
                    <a:pt x="142240" y="347980"/>
                    <a:pt x="256540" y="316230"/>
                    <a:pt x="337820" y="306070"/>
                  </a:cubicBezTo>
                  <a:cubicBezTo>
                    <a:pt x="433070" y="293370"/>
                    <a:pt x="593090" y="262890"/>
                    <a:pt x="646430" y="245110"/>
                  </a:cubicBezTo>
                  <a:cubicBezTo>
                    <a:pt x="665480" y="238760"/>
                    <a:pt x="678180" y="236220"/>
                    <a:pt x="684530" y="226060"/>
                  </a:cubicBezTo>
                  <a:cubicBezTo>
                    <a:pt x="690880" y="217170"/>
                    <a:pt x="693420" y="199390"/>
                    <a:pt x="685800" y="190500"/>
                  </a:cubicBezTo>
                  <a:cubicBezTo>
                    <a:pt x="665480" y="167640"/>
                    <a:pt x="530860" y="168910"/>
                    <a:pt x="464820" y="171450"/>
                  </a:cubicBezTo>
                  <a:cubicBezTo>
                    <a:pt x="410210" y="172720"/>
                    <a:pt x="350520" y="177800"/>
                    <a:pt x="316230" y="193040"/>
                  </a:cubicBezTo>
                  <a:cubicBezTo>
                    <a:pt x="295910" y="201930"/>
                    <a:pt x="281940" y="214630"/>
                    <a:pt x="271780" y="228600"/>
                  </a:cubicBezTo>
                  <a:cubicBezTo>
                    <a:pt x="262890" y="241300"/>
                    <a:pt x="256540" y="252730"/>
                    <a:pt x="254000" y="269240"/>
                  </a:cubicBezTo>
                  <a:cubicBezTo>
                    <a:pt x="250190" y="293370"/>
                    <a:pt x="241300" y="340360"/>
                    <a:pt x="260350" y="358140"/>
                  </a:cubicBezTo>
                  <a:cubicBezTo>
                    <a:pt x="289560" y="384810"/>
                    <a:pt x="420370" y="361950"/>
                    <a:pt x="461010" y="356870"/>
                  </a:cubicBezTo>
                  <a:cubicBezTo>
                    <a:pt x="478790" y="354330"/>
                    <a:pt x="485140" y="355600"/>
                    <a:pt x="500380" y="347980"/>
                  </a:cubicBezTo>
                  <a:cubicBezTo>
                    <a:pt x="530860" y="332740"/>
                    <a:pt x="623570" y="269240"/>
                    <a:pt x="617220" y="251460"/>
                  </a:cubicBezTo>
                  <a:cubicBezTo>
                    <a:pt x="607060" y="224790"/>
                    <a:pt x="364490" y="252730"/>
                    <a:pt x="283210" y="262890"/>
                  </a:cubicBezTo>
                  <a:cubicBezTo>
                    <a:pt x="234950" y="269240"/>
                    <a:pt x="194310" y="275590"/>
                    <a:pt x="170180" y="287020"/>
                  </a:cubicBezTo>
                  <a:cubicBezTo>
                    <a:pt x="156210" y="293370"/>
                    <a:pt x="147320" y="298450"/>
                    <a:pt x="140970" y="308610"/>
                  </a:cubicBezTo>
                  <a:cubicBezTo>
                    <a:pt x="133350" y="322580"/>
                    <a:pt x="133350" y="346710"/>
                    <a:pt x="134620" y="365760"/>
                  </a:cubicBezTo>
                  <a:cubicBezTo>
                    <a:pt x="135890" y="384810"/>
                    <a:pt x="133350" y="411480"/>
                    <a:pt x="147320" y="421640"/>
                  </a:cubicBezTo>
                  <a:cubicBezTo>
                    <a:pt x="167640" y="435610"/>
                    <a:pt x="233680" y="422910"/>
                    <a:pt x="269240" y="406400"/>
                  </a:cubicBezTo>
                  <a:cubicBezTo>
                    <a:pt x="306070" y="388620"/>
                    <a:pt x="341630" y="344170"/>
                    <a:pt x="364490" y="317500"/>
                  </a:cubicBezTo>
                  <a:cubicBezTo>
                    <a:pt x="381000" y="298450"/>
                    <a:pt x="396240" y="283210"/>
                    <a:pt x="400050" y="264160"/>
                  </a:cubicBezTo>
                  <a:cubicBezTo>
                    <a:pt x="403860" y="243840"/>
                    <a:pt x="403860" y="208280"/>
                    <a:pt x="389890" y="198120"/>
                  </a:cubicBezTo>
                  <a:cubicBezTo>
                    <a:pt x="370840" y="185420"/>
                    <a:pt x="302260" y="212090"/>
                    <a:pt x="275590" y="226060"/>
                  </a:cubicBezTo>
                  <a:cubicBezTo>
                    <a:pt x="259080" y="234950"/>
                    <a:pt x="248920" y="241300"/>
                    <a:pt x="238760" y="256540"/>
                  </a:cubicBezTo>
                  <a:cubicBezTo>
                    <a:pt x="222250" y="279400"/>
                    <a:pt x="207010" y="325120"/>
                    <a:pt x="201930" y="356870"/>
                  </a:cubicBezTo>
                  <a:cubicBezTo>
                    <a:pt x="198120" y="384810"/>
                    <a:pt x="198120" y="414020"/>
                    <a:pt x="208280" y="439420"/>
                  </a:cubicBezTo>
                  <a:cubicBezTo>
                    <a:pt x="218440" y="464820"/>
                    <a:pt x="236220" y="495300"/>
                    <a:pt x="261620" y="506730"/>
                  </a:cubicBezTo>
                  <a:cubicBezTo>
                    <a:pt x="293370" y="520700"/>
                    <a:pt x="351790" y="505460"/>
                    <a:pt x="391160" y="495300"/>
                  </a:cubicBezTo>
                  <a:cubicBezTo>
                    <a:pt x="426720" y="485140"/>
                    <a:pt x="464820" y="468630"/>
                    <a:pt x="488950" y="449580"/>
                  </a:cubicBezTo>
                  <a:cubicBezTo>
                    <a:pt x="508000" y="434340"/>
                    <a:pt x="520700" y="417830"/>
                    <a:pt x="529590" y="398780"/>
                  </a:cubicBezTo>
                  <a:cubicBezTo>
                    <a:pt x="538480" y="379730"/>
                    <a:pt x="533400" y="356870"/>
                    <a:pt x="541020" y="334010"/>
                  </a:cubicBezTo>
                  <a:cubicBezTo>
                    <a:pt x="549910" y="307340"/>
                    <a:pt x="576580" y="247650"/>
                    <a:pt x="580390" y="248920"/>
                  </a:cubicBezTo>
                  <a:cubicBezTo>
                    <a:pt x="584200" y="250190"/>
                    <a:pt x="566420" y="300990"/>
                    <a:pt x="565150" y="331470"/>
                  </a:cubicBezTo>
                  <a:cubicBezTo>
                    <a:pt x="563880" y="368300"/>
                    <a:pt x="566420" y="449580"/>
                    <a:pt x="577850" y="452120"/>
                  </a:cubicBezTo>
                  <a:cubicBezTo>
                    <a:pt x="585470" y="454660"/>
                    <a:pt x="604520" y="425450"/>
                    <a:pt x="612140" y="405130"/>
                  </a:cubicBezTo>
                  <a:cubicBezTo>
                    <a:pt x="623570" y="374650"/>
                    <a:pt x="624840" y="326390"/>
                    <a:pt x="626110" y="283210"/>
                  </a:cubicBezTo>
                  <a:cubicBezTo>
                    <a:pt x="627380" y="232410"/>
                    <a:pt x="604520" y="134620"/>
                    <a:pt x="615950" y="118110"/>
                  </a:cubicBezTo>
                  <a:cubicBezTo>
                    <a:pt x="619760" y="113030"/>
                    <a:pt x="626110" y="111760"/>
                    <a:pt x="629920" y="113030"/>
                  </a:cubicBezTo>
                  <a:cubicBezTo>
                    <a:pt x="633730" y="114300"/>
                    <a:pt x="640080" y="123190"/>
                    <a:pt x="638810" y="128270"/>
                  </a:cubicBezTo>
                  <a:cubicBezTo>
                    <a:pt x="637540" y="137160"/>
                    <a:pt x="614680" y="143510"/>
                    <a:pt x="604520" y="160020"/>
                  </a:cubicBezTo>
                  <a:cubicBezTo>
                    <a:pt x="586740" y="191770"/>
                    <a:pt x="566420" y="270510"/>
                    <a:pt x="567690" y="317500"/>
                  </a:cubicBezTo>
                  <a:cubicBezTo>
                    <a:pt x="568960" y="356870"/>
                    <a:pt x="584200" y="397510"/>
                    <a:pt x="599440" y="424180"/>
                  </a:cubicBezTo>
                  <a:cubicBezTo>
                    <a:pt x="610870" y="443230"/>
                    <a:pt x="629920" y="463550"/>
                    <a:pt x="640080" y="466090"/>
                  </a:cubicBezTo>
                  <a:cubicBezTo>
                    <a:pt x="645160" y="467360"/>
                    <a:pt x="647700" y="466090"/>
                    <a:pt x="652780" y="462280"/>
                  </a:cubicBezTo>
                  <a:cubicBezTo>
                    <a:pt x="666750" y="450850"/>
                    <a:pt x="702310" y="398780"/>
                    <a:pt x="712470" y="355600"/>
                  </a:cubicBezTo>
                  <a:cubicBezTo>
                    <a:pt x="726440" y="298450"/>
                    <a:pt x="709930" y="184150"/>
                    <a:pt x="702310" y="142240"/>
                  </a:cubicBezTo>
                  <a:cubicBezTo>
                    <a:pt x="699770" y="123190"/>
                    <a:pt x="697230" y="114300"/>
                    <a:pt x="690880" y="102870"/>
                  </a:cubicBezTo>
                  <a:cubicBezTo>
                    <a:pt x="684530" y="91440"/>
                    <a:pt x="675640" y="78740"/>
                    <a:pt x="661670" y="72390"/>
                  </a:cubicBezTo>
                  <a:cubicBezTo>
                    <a:pt x="642620" y="63500"/>
                    <a:pt x="599440" y="68580"/>
                    <a:pt x="577850" y="71120"/>
                  </a:cubicBezTo>
                  <a:cubicBezTo>
                    <a:pt x="563880" y="73660"/>
                    <a:pt x="552450" y="74930"/>
                    <a:pt x="542290" y="81280"/>
                  </a:cubicBezTo>
                  <a:cubicBezTo>
                    <a:pt x="532130" y="87630"/>
                    <a:pt x="524510" y="96520"/>
                    <a:pt x="518160" y="109220"/>
                  </a:cubicBezTo>
                  <a:cubicBezTo>
                    <a:pt x="508000" y="127000"/>
                    <a:pt x="499110" y="160020"/>
                    <a:pt x="497840" y="185420"/>
                  </a:cubicBezTo>
                  <a:cubicBezTo>
                    <a:pt x="496570" y="209550"/>
                    <a:pt x="499110" y="234950"/>
                    <a:pt x="505460" y="255270"/>
                  </a:cubicBezTo>
                  <a:cubicBezTo>
                    <a:pt x="510540" y="271780"/>
                    <a:pt x="515620" y="281940"/>
                    <a:pt x="529590" y="298450"/>
                  </a:cubicBezTo>
                  <a:cubicBezTo>
                    <a:pt x="558800" y="331470"/>
                    <a:pt x="654050" y="407670"/>
                    <a:pt x="690880" y="425450"/>
                  </a:cubicBezTo>
                  <a:cubicBezTo>
                    <a:pt x="707390" y="433070"/>
                    <a:pt x="713740" y="434340"/>
                    <a:pt x="728980" y="434340"/>
                  </a:cubicBezTo>
                  <a:cubicBezTo>
                    <a:pt x="750570" y="434340"/>
                    <a:pt x="787400" y="431800"/>
                    <a:pt x="807720" y="419100"/>
                  </a:cubicBezTo>
                  <a:cubicBezTo>
                    <a:pt x="826770" y="406400"/>
                    <a:pt x="844550" y="384810"/>
                    <a:pt x="850900" y="361950"/>
                  </a:cubicBezTo>
                  <a:cubicBezTo>
                    <a:pt x="858520" y="332740"/>
                    <a:pt x="853440" y="278130"/>
                    <a:pt x="838200" y="256540"/>
                  </a:cubicBezTo>
                  <a:cubicBezTo>
                    <a:pt x="826770" y="240030"/>
                    <a:pt x="805180" y="238760"/>
                    <a:pt x="782320" y="232410"/>
                  </a:cubicBezTo>
                  <a:cubicBezTo>
                    <a:pt x="748030" y="223520"/>
                    <a:pt x="685800" y="208280"/>
                    <a:pt x="651510" y="214630"/>
                  </a:cubicBezTo>
                  <a:cubicBezTo>
                    <a:pt x="626110" y="219710"/>
                    <a:pt x="601980" y="250190"/>
                    <a:pt x="589280" y="248920"/>
                  </a:cubicBezTo>
                  <a:cubicBezTo>
                    <a:pt x="582930" y="248920"/>
                    <a:pt x="577850" y="242570"/>
                    <a:pt x="576580" y="238760"/>
                  </a:cubicBezTo>
                  <a:cubicBezTo>
                    <a:pt x="575310" y="234950"/>
                    <a:pt x="577850" y="228600"/>
                    <a:pt x="584200" y="223520"/>
                  </a:cubicBezTo>
                  <a:cubicBezTo>
                    <a:pt x="604520" y="207010"/>
                    <a:pt x="726440" y="195580"/>
                    <a:pt x="759460" y="175260"/>
                  </a:cubicBezTo>
                  <a:cubicBezTo>
                    <a:pt x="775970" y="165100"/>
                    <a:pt x="792480" y="142240"/>
                    <a:pt x="789940" y="139700"/>
                  </a:cubicBezTo>
                  <a:cubicBezTo>
                    <a:pt x="784860" y="133350"/>
                    <a:pt x="642620" y="237490"/>
                    <a:pt x="577850" y="269240"/>
                  </a:cubicBezTo>
                  <a:cubicBezTo>
                    <a:pt x="527050" y="293370"/>
                    <a:pt x="472440" y="297180"/>
                    <a:pt x="435610" y="320040"/>
                  </a:cubicBezTo>
                  <a:cubicBezTo>
                    <a:pt x="407670" y="336550"/>
                    <a:pt x="379730" y="367030"/>
                    <a:pt x="370840" y="381000"/>
                  </a:cubicBezTo>
                  <a:cubicBezTo>
                    <a:pt x="367030" y="387350"/>
                    <a:pt x="364490" y="393700"/>
                    <a:pt x="367030" y="396240"/>
                  </a:cubicBezTo>
                  <a:cubicBezTo>
                    <a:pt x="369570" y="400050"/>
                    <a:pt x="383540" y="393700"/>
                    <a:pt x="394970" y="391160"/>
                  </a:cubicBezTo>
                  <a:cubicBezTo>
                    <a:pt x="412750" y="386080"/>
                    <a:pt x="441960" y="378460"/>
                    <a:pt x="466090" y="367030"/>
                  </a:cubicBezTo>
                  <a:cubicBezTo>
                    <a:pt x="495300" y="353060"/>
                    <a:pt x="558800" y="314960"/>
                    <a:pt x="557530" y="307340"/>
                  </a:cubicBezTo>
                  <a:cubicBezTo>
                    <a:pt x="557530" y="304800"/>
                    <a:pt x="551180" y="306070"/>
                    <a:pt x="542290" y="304800"/>
                  </a:cubicBezTo>
                  <a:cubicBezTo>
                    <a:pt x="499110" y="300990"/>
                    <a:pt x="240030" y="294640"/>
                    <a:pt x="147320" y="309880"/>
                  </a:cubicBezTo>
                  <a:cubicBezTo>
                    <a:pt x="95250" y="318770"/>
                    <a:pt x="36830" y="327660"/>
                    <a:pt x="26670" y="347980"/>
                  </a:cubicBezTo>
                  <a:cubicBezTo>
                    <a:pt x="20320" y="361950"/>
                    <a:pt x="30480" y="391160"/>
                    <a:pt x="45720" y="398780"/>
                  </a:cubicBezTo>
                  <a:cubicBezTo>
                    <a:pt x="73660" y="412750"/>
                    <a:pt x="151130" y="365760"/>
                    <a:pt x="222250" y="349250"/>
                  </a:cubicBezTo>
                  <a:cubicBezTo>
                    <a:pt x="325120" y="325120"/>
                    <a:pt x="565150" y="308610"/>
                    <a:pt x="608330" y="279400"/>
                  </a:cubicBezTo>
                  <a:cubicBezTo>
                    <a:pt x="621030" y="271780"/>
                    <a:pt x="623570" y="264160"/>
                    <a:pt x="624840" y="254000"/>
                  </a:cubicBezTo>
                  <a:cubicBezTo>
                    <a:pt x="627380" y="241300"/>
                    <a:pt x="623570" y="219710"/>
                    <a:pt x="610870" y="205740"/>
                  </a:cubicBezTo>
                  <a:cubicBezTo>
                    <a:pt x="588010" y="182880"/>
                    <a:pt x="519430" y="167640"/>
                    <a:pt x="469900" y="157480"/>
                  </a:cubicBezTo>
                  <a:cubicBezTo>
                    <a:pt x="417830" y="146050"/>
                    <a:pt x="336550" y="138430"/>
                    <a:pt x="303530" y="143510"/>
                  </a:cubicBezTo>
                  <a:cubicBezTo>
                    <a:pt x="288290" y="146050"/>
                    <a:pt x="280670" y="147320"/>
                    <a:pt x="271780" y="156210"/>
                  </a:cubicBezTo>
                  <a:cubicBezTo>
                    <a:pt x="257810" y="168910"/>
                    <a:pt x="238760" y="200660"/>
                    <a:pt x="238760" y="220980"/>
                  </a:cubicBezTo>
                  <a:cubicBezTo>
                    <a:pt x="238760" y="241300"/>
                    <a:pt x="247650" y="266700"/>
                    <a:pt x="269240" y="278130"/>
                  </a:cubicBezTo>
                  <a:cubicBezTo>
                    <a:pt x="313690" y="300990"/>
                    <a:pt x="491490" y="274320"/>
                    <a:pt x="546100" y="243840"/>
                  </a:cubicBezTo>
                  <a:cubicBezTo>
                    <a:pt x="577850" y="226060"/>
                    <a:pt x="603250" y="187960"/>
                    <a:pt x="604520" y="170180"/>
                  </a:cubicBezTo>
                  <a:cubicBezTo>
                    <a:pt x="605790" y="160020"/>
                    <a:pt x="599440" y="151130"/>
                    <a:pt x="590550" y="146050"/>
                  </a:cubicBezTo>
                  <a:cubicBezTo>
                    <a:pt x="571500" y="134620"/>
                    <a:pt x="497840" y="133350"/>
                    <a:pt x="469900" y="142240"/>
                  </a:cubicBezTo>
                  <a:cubicBezTo>
                    <a:pt x="450850" y="148590"/>
                    <a:pt x="438150" y="161290"/>
                    <a:pt x="429260" y="173990"/>
                  </a:cubicBezTo>
                  <a:cubicBezTo>
                    <a:pt x="421640" y="186690"/>
                    <a:pt x="412750" y="212090"/>
                    <a:pt x="417830" y="217170"/>
                  </a:cubicBezTo>
                  <a:cubicBezTo>
                    <a:pt x="424180" y="222250"/>
                    <a:pt x="457200" y="205740"/>
                    <a:pt x="477520" y="190500"/>
                  </a:cubicBezTo>
                  <a:cubicBezTo>
                    <a:pt x="508000" y="167640"/>
                    <a:pt x="552450" y="68580"/>
                    <a:pt x="574040" y="76200"/>
                  </a:cubicBezTo>
                  <a:cubicBezTo>
                    <a:pt x="607060" y="86360"/>
                    <a:pt x="568960" y="405130"/>
                    <a:pt x="601980" y="425450"/>
                  </a:cubicBezTo>
                  <a:cubicBezTo>
                    <a:pt x="614680" y="433070"/>
                    <a:pt x="632460" y="417830"/>
                    <a:pt x="648970" y="406400"/>
                  </a:cubicBezTo>
                  <a:cubicBezTo>
                    <a:pt x="673100" y="389890"/>
                    <a:pt x="715010" y="326390"/>
                    <a:pt x="728980" y="327660"/>
                  </a:cubicBezTo>
                  <a:cubicBezTo>
                    <a:pt x="735330" y="328930"/>
                    <a:pt x="740410" y="337820"/>
                    <a:pt x="740410" y="345440"/>
                  </a:cubicBezTo>
                  <a:cubicBezTo>
                    <a:pt x="740410" y="361950"/>
                    <a:pt x="701040" y="420370"/>
                    <a:pt x="685800" y="422910"/>
                  </a:cubicBezTo>
                  <a:cubicBezTo>
                    <a:pt x="678180" y="424180"/>
                    <a:pt x="669290" y="417830"/>
                    <a:pt x="666750" y="410210"/>
                  </a:cubicBezTo>
                  <a:cubicBezTo>
                    <a:pt x="661670" y="388620"/>
                    <a:pt x="737870" y="303530"/>
                    <a:pt x="745490" y="265430"/>
                  </a:cubicBezTo>
                  <a:cubicBezTo>
                    <a:pt x="749300" y="242570"/>
                    <a:pt x="731520" y="213360"/>
                    <a:pt x="737870" y="205740"/>
                  </a:cubicBezTo>
                  <a:cubicBezTo>
                    <a:pt x="741680" y="200660"/>
                    <a:pt x="756920" y="200660"/>
                    <a:pt x="758190" y="204470"/>
                  </a:cubicBezTo>
                  <a:cubicBezTo>
                    <a:pt x="762000" y="209550"/>
                    <a:pt x="740410" y="238760"/>
                    <a:pt x="725170" y="254000"/>
                  </a:cubicBezTo>
                  <a:cubicBezTo>
                    <a:pt x="708660" y="271780"/>
                    <a:pt x="671830" y="284480"/>
                    <a:pt x="659130" y="299720"/>
                  </a:cubicBezTo>
                  <a:cubicBezTo>
                    <a:pt x="651510" y="309880"/>
                    <a:pt x="654050" y="323850"/>
                    <a:pt x="647700" y="328930"/>
                  </a:cubicBezTo>
                  <a:cubicBezTo>
                    <a:pt x="642620" y="332740"/>
                    <a:pt x="633730" y="332740"/>
                    <a:pt x="629920" y="330200"/>
                  </a:cubicBezTo>
                  <a:cubicBezTo>
                    <a:pt x="626110" y="326390"/>
                    <a:pt x="623570" y="316230"/>
                    <a:pt x="626110" y="306070"/>
                  </a:cubicBezTo>
                  <a:cubicBezTo>
                    <a:pt x="632460" y="284480"/>
                    <a:pt x="688340" y="242570"/>
                    <a:pt x="704850" y="212090"/>
                  </a:cubicBezTo>
                  <a:cubicBezTo>
                    <a:pt x="716280" y="189230"/>
                    <a:pt x="715010" y="153670"/>
                    <a:pt x="723900" y="146050"/>
                  </a:cubicBezTo>
                  <a:cubicBezTo>
                    <a:pt x="727710" y="142240"/>
                    <a:pt x="735330" y="140970"/>
                    <a:pt x="737870" y="143510"/>
                  </a:cubicBezTo>
                  <a:cubicBezTo>
                    <a:pt x="741680" y="146050"/>
                    <a:pt x="744220" y="158750"/>
                    <a:pt x="740410" y="165100"/>
                  </a:cubicBezTo>
                  <a:cubicBezTo>
                    <a:pt x="735330" y="175260"/>
                    <a:pt x="709930" y="180340"/>
                    <a:pt x="694690" y="194310"/>
                  </a:cubicBezTo>
                  <a:cubicBezTo>
                    <a:pt x="675640" y="212090"/>
                    <a:pt x="659130" y="246380"/>
                    <a:pt x="637540" y="265430"/>
                  </a:cubicBezTo>
                  <a:cubicBezTo>
                    <a:pt x="617220" y="283210"/>
                    <a:pt x="586740" y="289560"/>
                    <a:pt x="571500" y="306070"/>
                  </a:cubicBezTo>
                  <a:cubicBezTo>
                    <a:pt x="558800" y="320040"/>
                    <a:pt x="558800" y="354330"/>
                    <a:pt x="549910" y="356870"/>
                  </a:cubicBezTo>
                  <a:cubicBezTo>
                    <a:pt x="544830" y="358140"/>
                    <a:pt x="530860" y="347980"/>
                    <a:pt x="530860" y="342900"/>
                  </a:cubicBezTo>
                  <a:cubicBezTo>
                    <a:pt x="530860" y="336550"/>
                    <a:pt x="556260" y="332740"/>
                    <a:pt x="571500" y="321310"/>
                  </a:cubicBezTo>
                  <a:cubicBezTo>
                    <a:pt x="600710" y="299720"/>
                    <a:pt x="652780" y="243840"/>
                    <a:pt x="679450" y="207010"/>
                  </a:cubicBezTo>
                  <a:cubicBezTo>
                    <a:pt x="701040" y="177800"/>
                    <a:pt x="727710" y="137160"/>
                    <a:pt x="727710" y="119380"/>
                  </a:cubicBezTo>
                  <a:cubicBezTo>
                    <a:pt x="727710" y="111760"/>
                    <a:pt x="722630" y="104140"/>
                    <a:pt x="717550" y="102870"/>
                  </a:cubicBezTo>
                  <a:cubicBezTo>
                    <a:pt x="708660" y="101600"/>
                    <a:pt x="688340" y="128270"/>
                    <a:pt x="674370" y="134620"/>
                  </a:cubicBezTo>
                  <a:cubicBezTo>
                    <a:pt x="662940" y="139700"/>
                    <a:pt x="646430" y="143510"/>
                    <a:pt x="640080" y="139700"/>
                  </a:cubicBezTo>
                  <a:cubicBezTo>
                    <a:pt x="635000" y="135890"/>
                    <a:pt x="633730" y="120650"/>
                    <a:pt x="636270" y="118110"/>
                  </a:cubicBezTo>
                  <a:cubicBezTo>
                    <a:pt x="640080" y="115570"/>
                    <a:pt x="652780" y="133350"/>
                    <a:pt x="666750" y="134620"/>
                  </a:cubicBezTo>
                  <a:cubicBezTo>
                    <a:pt x="692150" y="137160"/>
                    <a:pt x="760730" y="93980"/>
                    <a:pt x="778510" y="99060"/>
                  </a:cubicBezTo>
                  <a:cubicBezTo>
                    <a:pt x="786130" y="101600"/>
                    <a:pt x="789940" y="107950"/>
                    <a:pt x="789940" y="114300"/>
                  </a:cubicBezTo>
                  <a:cubicBezTo>
                    <a:pt x="789940" y="125730"/>
                    <a:pt x="777240" y="142240"/>
                    <a:pt x="762000" y="160020"/>
                  </a:cubicBezTo>
                  <a:cubicBezTo>
                    <a:pt x="734060" y="193040"/>
                    <a:pt x="659130" y="255270"/>
                    <a:pt x="619760" y="281940"/>
                  </a:cubicBezTo>
                  <a:cubicBezTo>
                    <a:pt x="595630" y="298450"/>
                    <a:pt x="566420" y="304800"/>
                    <a:pt x="557530" y="316230"/>
                  </a:cubicBezTo>
                  <a:cubicBezTo>
                    <a:pt x="552450" y="322580"/>
                    <a:pt x="551180" y="330200"/>
                    <a:pt x="553720" y="335280"/>
                  </a:cubicBezTo>
                  <a:cubicBezTo>
                    <a:pt x="557530" y="341630"/>
                    <a:pt x="575310" y="345440"/>
                    <a:pt x="589280" y="346710"/>
                  </a:cubicBezTo>
                  <a:cubicBezTo>
                    <a:pt x="605790" y="347980"/>
                    <a:pt x="631190" y="347980"/>
                    <a:pt x="647700" y="340360"/>
                  </a:cubicBezTo>
                  <a:cubicBezTo>
                    <a:pt x="664210" y="332740"/>
                    <a:pt x="679450" y="318770"/>
                    <a:pt x="690880" y="300990"/>
                  </a:cubicBezTo>
                  <a:cubicBezTo>
                    <a:pt x="706120" y="276860"/>
                    <a:pt x="726440" y="228600"/>
                    <a:pt x="722630" y="204470"/>
                  </a:cubicBezTo>
                  <a:cubicBezTo>
                    <a:pt x="720090" y="187960"/>
                    <a:pt x="712470" y="175260"/>
                    <a:pt x="694690" y="167640"/>
                  </a:cubicBezTo>
                  <a:cubicBezTo>
                    <a:pt x="652780" y="149860"/>
                    <a:pt x="461010" y="173990"/>
                    <a:pt x="424180" y="195580"/>
                  </a:cubicBezTo>
                  <a:cubicBezTo>
                    <a:pt x="411480" y="203200"/>
                    <a:pt x="403860" y="213360"/>
                    <a:pt x="405130" y="223520"/>
                  </a:cubicBezTo>
                  <a:cubicBezTo>
                    <a:pt x="406400" y="238760"/>
                    <a:pt x="440690" y="265430"/>
                    <a:pt x="463550" y="276860"/>
                  </a:cubicBezTo>
                  <a:cubicBezTo>
                    <a:pt x="487680" y="289560"/>
                    <a:pt x="515620" y="292100"/>
                    <a:pt x="548640" y="295910"/>
                  </a:cubicBezTo>
                  <a:cubicBezTo>
                    <a:pt x="595630" y="300990"/>
                    <a:pt x="683260" y="297180"/>
                    <a:pt x="720090" y="290830"/>
                  </a:cubicBezTo>
                  <a:cubicBezTo>
                    <a:pt x="737870" y="288290"/>
                    <a:pt x="755650" y="285750"/>
                    <a:pt x="759460" y="279400"/>
                  </a:cubicBezTo>
                  <a:cubicBezTo>
                    <a:pt x="762000" y="275590"/>
                    <a:pt x="760730" y="266700"/>
                    <a:pt x="755650" y="262890"/>
                  </a:cubicBezTo>
                  <a:cubicBezTo>
                    <a:pt x="740410" y="251460"/>
                    <a:pt x="643890" y="245110"/>
                    <a:pt x="617220" y="260350"/>
                  </a:cubicBezTo>
                  <a:cubicBezTo>
                    <a:pt x="600710" y="270510"/>
                    <a:pt x="586740" y="298450"/>
                    <a:pt x="590550" y="311150"/>
                  </a:cubicBezTo>
                  <a:cubicBezTo>
                    <a:pt x="594360" y="322580"/>
                    <a:pt x="613410" y="331470"/>
                    <a:pt x="632460" y="332740"/>
                  </a:cubicBezTo>
                  <a:cubicBezTo>
                    <a:pt x="665480" y="335280"/>
                    <a:pt x="745490" y="307340"/>
                    <a:pt x="774700" y="281940"/>
                  </a:cubicBezTo>
                  <a:cubicBezTo>
                    <a:pt x="795020" y="264160"/>
                    <a:pt x="810260" y="234950"/>
                    <a:pt x="811530" y="217170"/>
                  </a:cubicBezTo>
                  <a:cubicBezTo>
                    <a:pt x="812800" y="205740"/>
                    <a:pt x="808990" y="191770"/>
                    <a:pt x="801370" y="186690"/>
                  </a:cubicBezTo>
                  <a:cubicBezTo>
                    <a:pt x="793750" y="181610"/>
                    <a:pt x="783590" y="187960"/>
                    <a:pt x="765810" y="190500"/>
                  </a:cubicBezTo>
                  <a:cubicBezTo>
                    <a:pt x="718820" y="198120"/>
                    <a:pt x="551180" y="222250"/>
                    <a:pt x="506730" y="247650"/>
                  </a:cubicBezTo>
                  <a:cubicBezTo>
                    <a:pt x="487680" y="259080"/>
                    <a:pt x="478790" y="273050"/>
                    <a:pt x="472440" y="285750"/>
                  </a:cubicBezTo>
                  <a:cubicBezTo>
                    <a:pt x="467360" y="295910"/>
                    <a:pt x="462280" y="307340"/>
                    <a:pt x="464820" y="314960"/>
                  </a:cubicBezTo>
                  <a:cubicBezTo>
                    <a:pt x="466090" y="320040"/>
                    <a:pt x="471170" y="325120"/>
                    <a:pt x="477520" y="326390"/>
                  </a:cubicBezTo>
                  <a:cubicBezTo>
                    <a:pt x="495300" y="330200"/>
                    <a:pt x="566420" y="317500"/>
                    <a:pt x="582930" y="295910"/>
                  </a:cubicBezTo>
                  <a:cubicBezTo>
                    <a:pt x="596900" y="278130"/>
                    <a:pt x="599440" y="228600"/>
                    <a:pt x="586740" y="218440"/>
                  </a:cubicBezTo>
                  <a:cubicBezTo>
                    <a:pt x="570230" y="205740"/>
                    <a:pt x="497840" y="232410"/>
                    <a:pt x="469900" y="250190"/>
                  </a:cubicBezTo>
                  <a:cubicBezTo>
                    <a:pt x="449580" y="262890"/>
                    <a:pt x="425450" y="294640"/>
                    <a:pt x="427990" y="298450"/>
                  </a:cubicBezTo>
                  <a:cubicBezTo>
                    <a:pt x="431800" y="304800"/>
                    <a:pt x="532130" y="264160"/>
                    <a:pt x="544830" y="243840"/>
                  </a:cubicBezTo>
                  <a:cubicBezTo>
                    <a:pt x="551180" y="233680"/>
                    <a:pt x="549910" y="217170"/>
                    <a:pt x="543560" y="213360"/>
                  </a:cubicBezTo>
                  <a:cubicBezTo>
                    <a:pt x="524510" y="204470"/>
                    <a:pt x="388620" y="308610"/>
                    <a:pt x="340360" y="347980"/>
                  </a:cubicBezTo>
                  <a:cubicBezTo>
                    <a:pt x="309880" y="372110"/>
                    <a:pt x="292100" y="398780"/>
                    <a:pt x="270510" y="415290"/>
                  </a:cubicBezTo>
                  <a:cubicBezTo>
                    <a:pt x="254000" y="427990"/>
                    <a:pt x="234950" y="444500"/>
                    <a:pt x="224790" y="444500"/>
                  </a:cubicBezTo>
                  <a:cubicBezTo>
                    <a:pt x="219710" y="444500"/>
                    <a:pt x="214630" y="439420"/>
                    <a:pt x="213360" y="435610"/>
                  </a:cubicBezTo>
                  <a:cubicBezTo>
                    <a:pt x="212090" y="431800"/>
                    <a:pt x="214630" y="424180"/>
                    <a:pt x="219710" y="420370"/>
                  </a:cubicBezTo>
                  <a:cubicBezTo>
                    <a:pt x="233680" y="408940"/>
                    <a:pt x="295910" y="412750"/>
                    <a:pt x="331470" y="402590"/>
                  </a:cubicBezTo>
                  <a:cubicBezTo>
                    <a:pt x="368300" y="392430"/>
                    <a:pt x="398780" y="378460"/>
                    <a:pt x="436880" y="358140"/>
                  </a:cubicBezTo>
                  <a:cubicBezTo>
                    <a:pt x="486410" y="331470"/>
                    <a:pt x="551180" y="274320"/>
                    <a:pt x="598170" y="248920"/>
                  </a:cubicBezTo>
                  <a:cubicBezTo>
                    <a:pt x="631190" y="229870"/>
                    <a:pt x="665480" y="224790"/>
                    <a:pt x="688340" y="209550"/>
                  </a:cubicBezTo>
                  <a:cubicBezTo>
                    <a:pt x="704850" y="198120"/>
                    <a:pt x="726440" y="175260"/>
                    <a:pt x="725170" y="173990"/>
                  </a:cubicBezTo>
                  <a:cubicBezTo>
                    <a:pt x="723900" y="171450"/>
                    <a:pt x="647700" y="219710"/>
                    <a:pt x="623570" y="240030"/>
                  </a:cubicBezTo>
                  <a:cubicBezTo>
                    <a:pt x="607060" y="254000"/>
                    <a:pt x="604520" y="267970"/>
                    <a:pt x="588010" y="278130"/>
                  </a:cubicBezTo>
                  <a:cubicBezTo>
                    <a:pt x="567690" y="290830"/>
                    <a:pt x="530860" y="300990"/>
                    <a:pt x="506730" y="304800"/>
                  </a:cubicBezTo>
                  <a:cubicBezTo>
                    <a:pt x="487680" y="307340"/>
                    <a:pt x="463550" y="312420"/>
                    <a:pt x="455930" y="304800"/>
                  </a:cubicBezTo>
                  <a:cubicBezTo>
                    <a:pt x="449580" y="298450"/>
                    <a:pt x="450850" y="288290"/>
                    <a:pt x="455930" y="274320"/>
                  </a:cubicBezTo>
                  <a:cubicBezTo>
                    <a:pt x="468630" y="237490"/>
                    <a:pt x="570230" y="105410"/>
                    <a:pt x="595630" y="91440"/>
                  </a:cubicBezTo>
                  <a:cubicBezTo>
                    <a:pt x="601980" y="87630"/>
                    <a:pt x="607060" y="87630"/>
                    <a:pt x="610870" y="90170"/>
                  </a:cubicBezTo>
                  <a:cubicBezTo>
                    <a:pt x="614680" y="92710"/>
                    <a:pt x="614680" y="109220"/>
                    <a:pt x="614680" y="109220"/>
                  </a:cubicBezTo>
                </a:path>
              </a:pathLst>
            </a:custGeom>
            <a:solidFill>
              <a:srgbClr val="FFFFFF"/>
            </a:solidFill>
            <a:ln cap="sq">
              <a:noFill/>
              <a:prstDash val="solid"/>
              <a:miter/>
            </a:ln>
          </p:spPr>
          <p:txBody>
            <a:bodyPr/>
            <a:lstStyle/>
            <a:p>
              <a:endParaRPr lang="en-US"/>
            </a:p>
          </p:txBody>
        </p:sp>
      </p:grpSp>
      <p:grpSp>
        <p:nvGrpSpPr>
          <p:cNvPr id="8" name="Group 8"/>
          <p:cNvGrpSpPr/>
          <p:nvPr/>
        </p:nvGrpSpPr>
        <p:grpSpPr>
          <a:xfrm>
            <a:off x="6705600" y="4769168"/>
            <a:ext cx="623888" cy="857250"/>
            <a:chOff x="0" y="0"/>
            <a:chExt cx="831850" cy="1143000"/>
          </a:xfrm>
        </p:grpSpPr>
        <p:sp>
          <p:nvSpPr>
            <p:cNvPr id="9" name="Freeform 9"/>
            <p:cNvSpPr/>
            <p:nvPr/>
          </p:nvSpPr>
          <p:spPr>
            <a:xfrm>
              <a:off x="50800" y="48260"/>
              <a:ext cx="734060" cy="1045210"/>
            </a:xfrm>
            <a:custGeom>
              <a:avLst/>
              <a:gdLst/>
              <a:ahLst/>
              <a:cxnLst/>
              <a:rect l="l" t="t" r="r" b="b"/>
              <a:pathLst>
                <a:path w="734060" h="1045210">
                  <a:moveTo>
                    <a:pt x="0" y="657860"/>
                  </a:moveTo>
                  <a:cubicBezTo>
                    <a:pt x="372110" y="412750"/>
                    <a:pt x="436880" y="435610"/>
                    <a:pt x="464820" y="469900"/>
                  </a:cubicBezTo>
                  <a:cubicBezTo>
                    <a:pt x="494030" y="505460"/>
                    <a:pt x="495300" y="572770"/>
                    <a:pt x="482600" y="635000"/>
                  </a:cubicBezTo>
                  <a:cubicBezTo>
                    <a:pt x="463550" y="731520"/>
                    <a:pt x="358140" y="919480"/>
                    <a:pt x="300990" y="977900"/>
                  </a:cubicBezTo>
                  <a:cubicBezTo>
                    <a:pt x="271780" y="1007110"/>
                    <a:pt x="245110" y="1019810"/>
                    <a:pt x="217170" y="1024890"/>
                  </a:cubicBezTo>
                  <a:cubicBezTo>
                    <a:pt x="190500" y="1029970"/>
                    <a:pt x="158750" y="1026160"/>
                    <a:pt x="137160" y="1013460"/>
                  </a:cubicBezTo>
                  <a:cubicBezTo>
                    <a:pt x="115570" y="1000760"/>
                    <a:pt x="93980" y="975360"/>
                    <a:pt x="85090" y="951230"/>
                  </a:cubicBezTo>
                  <a:cubicBezTo>
                    <a:pt x="76200" y="927100"/>
                    <a:pt x="81280" y="900430"/>
                    <a:pt x="87630" y="869950"/>
                  </a:cubicBezTo>
                  <a:cubicBezTo>
                    <a:pt x="97790" y="824230"/>
                    <a:pt x="123190" y="777240"/>
                    <a:pt x="158750" y="706120"/>
                  </a:cubicBezTo>
                  <a:cubicBezTo>
                    <a:pt x="231140" y="560070"/>
                    <a:pt x="457200" y="142240"/>
                    <a:pt x="518160" y="58420"/>
                  </a:cubicBezTo>
                  <a:cubicBezTo>
                    <a:pt x="534670" y="35560"/>
                    <a:pt x="539750" y="27940"/>
                    <a:pt x="554990" y="19050"/>
                  </a:cubicBezTo>
                  <a:cubicBezTo>
                    <a:pt x="570230" y="10160"/>
                    <a:pt x="589280" y="3810"/>
                    <a:pt x="607060" y="2540"/>
                  </a:cubicBezTo>
                  <a:cubicBezTo>
                    <a:pt x="624840" y="1270"/>
                    <a:pt x="645160" y="5080"/>
                    <a:pt x="661670" y="11430"/>
                  </a:cubicBezTo>
                  <a:cubicBezTo>
                    <a:pt x="678180" y="17780"/>
                    <a:pt x="693420" y="27940"/>
                    <a:pt x="704850" y="43180"/>
                  </a:cubicBezTo>
                  <a:cubicBezTo>
                    <a:pt x="718820" y="62230"/>
                    <a:pt x="728980" y="90170"/>
                    <a:pt x="730250" y="120650"/>
                  </a:cubicBezTo>
                  <a:cubicBezTo>
                    <a:pt x="732790" y="165100"/>
                    <a:pt x="716280" y="214630"/>
                    <a:pt x="695960" y="285750"/>
                  </a:cubicBezTo>
                  <a:cubicBezTo>
                    <a:pt x="657860" y="425450"/>
                    <a:pt x="560070" y="774700"/>
                    <a:pt x="483870" y="891540"/>
                  </a:cubicBezTo>
                  <a:cubicBezTo>
                    <a:pt x="444500" y="951230"/>
                    <a:pt x="405130" y="998220"/>
                    <a:pt x="363220" y="1004570"/>
                  </a:cubicBezTo>
                  <a:cubicBezTo>
                    <a:pt x="327660" y="1009650"/>
                    <a:pt x="276860" y="979170"/>
                    <a:pt x="252730" y="947420"/>
                  </a:cubicBezTo>
                  <a:cubicBezTo>
                    <a:pt x="226060" y="911860"/>
                    <a:pt x="223520" y="854710"/>
                    <a:pt x="222250" y="791210"/>
                  </a:cubicBezTo>
                  <a:cubicBezTo>
                    <a:pt x="219710" y="690880"/>
                    <a:pt x="261620" y="496570"/>
                    <a:pt x="280670" y="401320"/>
                  </a:cubicBezTo>
                  <a:cubicBezTo>
                    <a:pt x="292100" y="346710"/>
                    <a:pt x="299720" y="302260"/>
                    <a:pt x="314960" y="271780"/>
                  </a:cubicBezTo>
                  <a:cubicBezTo>
                    <a:pt x="325120" y="252730"/>
                    <a:pt x="335280" y="240030"/>
                    <a:pt x="349250" y="229870"/>
                  </a:cubicBezTo>
                  <a:cubicBezTo>
                    <a:pt x="363220" y="219710"/>
                    <a:pt x="382270" y="210820"/>
                    <a:pt x="400050" y="208280"/>
                  </a:cubicBezTo>
                  <a:cubicBezTo>
                    <a:pt x="417830" y="205740"/>
                    <a:pt x="438150" y="207010"/>
                    <a:pt x="454660" y="213360"/>
                  </a:cubicBezTo>
                  <a:cubicBezTo>
                    <a:pt x="471170" y="219710"/>
                    <a:pt x="487680" y="228600"/>
                    <a:pt x="500380" y="242570"/>
                  </a:cubicBezTo>
                  <a:cubicBezTo>
                    <a:pt x="515620" y="260350"/>
                    <a:pt x="527050" y="285750"/>
                    <a:pt x="532130" y="317500"/>
                  </a:cubicBezTo>
                  <a:cubicBezTo>
                    <a:pt x="541020" y="368300"/>
                    <a:pt x="528320" y="455930"/>
                    <a:pt x="516890" y="520700"/>
                  </a:cubicBezTo>
                  <a:cubicBezTo>
                    <a:pt x="505460" y="581660"/>
                    <a:pt x="480060" y="636270"/>
                    <a:pt x="467360" y="694690"/>
                  </a:cubicBezTo>
                  <a:cubicBezTo>
                    <a:pt x="454660" y="751840"/>
                    <a:pt x="455930" y="821690"/>
                    <a:pt x="440690" y="864870"/>
                  </a:cubicBezTo>
                  <a:cubicBezTo>
                    <a:pt x="430530" y="894080"/>
                    <a:pt x="416560" y="919480"/>
                    <a:pt x="398780" y="934720"/>
                  </a:cubicBezTo>
                  <a:cubicBezTo>
                    <a:pt x="384810" y="947420"/>
                    <a:pt x="367030" y="953770"/>
                    <a:pt x="349250" y="957580"/>
                  </a:cubicBezTo>
                  <a:cubicBezTo>
                    <a:pt x="331470" y="961390"/>
                    <a:pt x="311150" y="960120"/>
                    <a:pt x="294640" y="955040"/>
                  </a:cubicBezTo>
                  <a:cubicBezTo>
                    <a:pt x="278130" y="949960"/>
                    <a:pt x="260350" y="939800"/>
                    <a:pt x="247650" y="927100"/>
                  </a:cubicBezTo>
                  <a:cubicBezTo>
                    <a:pt x="234950" y="914400"/>
                    <a:pt x="227330" y="904240"/>
                    <a:pt x="219710" y="880110"/>
                  </a:cubicBezTo>
                  <a:cubicBezTo>
                    <a:pt x="201930" y="816610"/>
                    <a:pt x="189230" y="584200"/>
                    <a:pt x="209550" y="513080"/>
                  </a:cubicBezTo>
                  <a:cubicBezTo>
                    <a:pt x="219710" y="478790"/>
                    <a:pt x="234950" y="459740"/>
                    <a:pt x="255270" y="445770"/>
                  </a:cubicBezTo>
                  <a:cubicBezTo>
                    <a:pt x="275590" y="431800"/>
                    <a:pt x="308610" y="424180"/>
                    <a:pt x="334010" y="426720"/>
                  </a:cubicBezTo>
                  <a:cubicBezTo>
                    <a:pt x="359410" y="429260"/>
                    <a:pt x="389890" y="444500"/>
                    <a:pt x="406400" y="463550"/>
                  </a:cubicBezTo>
                  <a:cubicBezTo>
                    <a:pt x="422910" y="482600"/>
                    <a:pt x="429260" y="506730"/>
                    <a:pt x="435610" y="539750"/>
                  </a:cubicBezTo>
                  <a:cubicBezTo>
                    <a:pt x="447040" y="598170"/>
                    <a:pt x="439420" y="716280"/>
                    <a:pt x="435610" y="788670"/>
                  </a:cubicBezTo>
                  <a:cubicBezTo>
                    <a:pt x="433070" y="845820"/>
                    <a:pt x="429260" y="902970"/>
                    <a:pt x="421640" y="939800"/>
                  </a:cubicBezTo>
                  <a:cubicBezTo>
                    <a:pt x="416560" y="962660"/>
                    <a:pt x="414020" y="976630"/>
                    <a:pt x="403860" y="991870"/>
                  </a:cubicBezTo>
                  <a:cubicBezTo>
                    <a:pt x="394970" y="1007110"/>
                    <a:pt x="379730" y="1021080"/>
                    <a:pt x="364490" y="1029970"/>
                  </a:cubicBezTo>
                  <a:cubicBezTo>
                    <a:pt x="349250" y="1038860"/>
                    <a:pt x="328930" y="1043940"/>
                    <a:pt x="311150" y="1043940"/>
                  </a:cubicBezTo>
                  <a:cubicBezTo>
                    <a:pt x="293370" y="1043940"/>
                    <a:pt x="273050" y="1041400"/>
                    <a:pt x="257810" y="1033780"/>
                  </a:cubicBezTo>
                  <a:cubicBezTo>
                    <a:pt x="241300" y="1026160"/>
                    <a:pt x="226060" y="1012190"/>
                    <a:pt x="215900" y="998220"/>
                  </a:cubicBezTo>
                  <a:cubicBezTo>
                    <a:pt x="205740" y="984250"/>
                    <a:pt x="198120" y="971550"/>
                    <a:pt x="194310" y="947420"/>
                  </a:cubicBezTo>
                  <a:cubicBezTo>
                    <a:pt x="185420" y="896620"/>
                    <a:pt x="198120" y="770890"/>
                    <a:pt x="210820" y="702310"/>
                  </a:cubicBezTo>
                  <a:cubicBezTo>
                    <a:pt x="220980" y="651510"/>
                    <a:pt x="234950" y="601980"/>
                    <a:pt x="252730" y="571500"/>
                  </a:cubicBezTo>
                  <a:cubicBezTo>
                    <a:pt x="264160" y="552450"/>
                    <a:pt x="274320" y="539750"/>
                    <a:pt x="289560" y="529590"/>
                  </a:cubicBezTo>
                  <a:cubicBezTo>
                    <a:pt x="303530" y="519430"/>
                    <a:pt x="321310" y="511810"/>
                    <a:pt x="340360" y="510540"/>
                  </a:cubicBezTo>
                  <a:cubicBezTo>
                    <a:pt x="363220" y="509270"/>
                    <a:pt x="398780" y="518160"/>
                    <a:pt x="419100" y="530860"/>
                  </a:cubicBezTo>
                  <a:cubicBezTo>
                    <a:pt x="435610" y="541020"/>
                    <a:pt x="447040" y="551180"/>
                    <a:pt x="455930" y="572770"/>
                  </a:cubicBezTo>
                  <a:cubicBezTo>
                    <a:pt x="474980" y="615950"/>
                    <a:pt x="488950" y="741680"/>
                    <a:pt x="476250" y="792480"/>
                  </a:cubicBezTo>
                  <a:cubicBezTo>
                    <a:pt x="468630" y="822960"/>
                    <a:pt x="449580" y="845820"/>
                    <a:pt x="431800" y="861060"/>
                  </a:cubicBezTo>
                  <a:cubicBezTo>
                    <a:pt x="416560" y="873760"/>
                    <a:pt x="398780" y="878840"/>
                    <a:pt x="381000" y="881380"/>
                  </a:cubicBezTo>
                  <a:cubicBezTo>
                    <a:pt x="363220" y="883920"/>
                    <a:pt x="344170" y="883920"/>
                    <a:pt x="326390" y="876300"/>
                  </a:cubicBezTo>
                  <a:cubicBezTo>
                    <a:pt x="304800" y="867410"/>
                    <a:pt x="276860" y="843280"/>
                    <a:pt x="264160" y="824230"/>
                  </a:cubicBezTo>
                  <a:cubicBezTo>
                    <a:pt x="254000" y="807720"/>
                    <a:pt x="248920" y="793750"/>
                    <a:pt x="250190" y="770890"/>
                  </a:cubicBezTo>
                  <a:cubicBezTo>
                    <a:pt x="251460" y="730250"/>
                    <a:pt x="271780" y="641350"/>
                    <a:pt x="304800" y="604520"/>
                  </a:cubicBezTo>
                  <a:cubicBezTo>
                    <a:pt x="334010" y="572770"/>
                    <a:pt x="392430" y="542290"/>
                    <a:pt x="427990" y="553720"/>
                  </a:cubicBezTo>
                  <a:cubicBezTo>
                    <a:pt x="471170" y="567690"/>
                    <a:pt x="541020" y="673100"/>
                    <a:pt x="533400" y="717550"/>
                  </a:cubicBezTo>
                  <a:cubicBezTo>
                    <a:pt x="527050" y="756920"/>
                    <a:pt x="429260" y="822960"/>
                    <a:pt x="408940" y="812800"/>
                  </a:cubicBezTo>
                  <a:cubicBezTo>
                    <a:pt x="391160" y="803910"/>
                    <a:pt x="406400" y="685800"/>
                    <a:pt x="405130" y="685800"/>
                  </a:cubicBezTo>
                  <a:cubicBezTo>
                    <a:pt x="403860" y="685800"/>
                    <a:pt x="420370" y="800100"/>
                    <a:pt x="400050" y="812800"/>
                  </a:cubicBezTo>
                  <a:cubicBezTo>
                    <a:pt x="381000" y="825500"/>
                    <a:pt x="314960" y="787400"/>
                    <a:pt x="288290" y="765810"/>
                  </a:cubicBezTo>
                  <a:cubicBezTo>
                    <a:pt x="266700" y="748030"/>
                    <a:pt x="248920" y="722630"/>
                    <a:pt x="243840" y="698500"/>
                  </a:cubicBezTo>
                  <a:cubicBezTo>
                    <a:pt x="238760" y="674370"/>
                    <a:pt x="243840" y="640080"/>
                    <a:pt x="256540" y="618490"/>
                  </a:cubicBezTo>
                  <a:cubicBezTo>
                    <a:pt x="269240" y="596900"/>
                    <a:pt x="297180" y="575310"/>
                    <a:pt x="318770" y="566420"/>
                  </a:cubicBezTo>
                  <a:cubicBezTo>
                    <a:pt x="336550" y="558800"/>
                    <a:pt x="351790" y="557530"/>
                    <a:pt x="373380" y="561340"/>
                  </a:cubicBezTo>
                  <a:cubicBezTo>
                    <a:pt x="407670" y="566420"/>
                    <a:pt x="464820" y="590550"/>
                    <a:pt x="499110" y="615950"/>
                  </a:cubicBezTo>
                  <a:cubicBezTo>
                    <a:pt x="530860" y="638810"/>
                    <a:pt x="561340" y="671830"/>
                    <a:pt x="577850" y="702310"/>
                  </a:cubicBezTo>
                  <a:cubicBezTo>
                    <a:pt x="591820" y="727710"/>
                    <a:pt x="600710" y="755650"/>
                    <a:pt x="598170" y="781050"/>
                  </a:cubicBezTo>
                  <a:cubicBezTo>
                    <a:pt x="595630" y="806450"/>
                    <a:pt x="581660" y="836930"/>
                    <a:pt x="562610" y="853440"/>
                  </a:cubicBezTo>
                  <a:cubicBezTo>
                    <a:pt x="543560" y="871220"/>
                    <a:pt x="509270" y="882650"/>
                    <a:pt x="486410" y="883920"/>
                  </a:cubicBezTo>
                  <a:cubicBezTo>
                    <a:pt x="467360" y="885190"/>
                    <a:pt x="433070" y="876300"/>
                    <a:pt x="433070" y="871220"/>
                  </a:cubicBezTo>
                  <a:cubicBezTo>
                    <a:pt x="433070" y="862330"/>
                    <a:pt x="577850" y="853440"/>
                    <a:pt x="581660" y="830580"/>
                  </a:cubicBezTo>
                  <a:cubicBezTo>
                    <a:pt x="585470" y="802640"/>
                    <a:pt x="384810" y="735330"/>
                    <a:pt x="388620" y="707390"/>
                  </a:cubicBezTo>
                  <a:cubicBezTo>
                    <a:pt x="392430" y="684530"/>
                    <a:pt x="502920" y="659130"/>
                    <a:pt x="535940" y="666750"/>
                  </a:cubicBezTo>
                  <a:cubicBezTo>
                    <a:pt x="556260" y="670560"/>
                    <a:pt x="567690" y="688340"/>
                    <a:pt x="577850" y="702310"/>
                  </a:cubicBezTo>
                  <a:cubicBezTo>
                    <a:pt x="588010" y="716280"/>
                    <a:pt x="596900" y="734060"/>
                    <a:pt x="598170" y="753110"/>
                  </a:cubicBezTo>
                  <a:cubicBezTo>
                    <a:pt x="599440" y="775970"/>
                    <a:pt x="591820" y="811530"/>
                    <a:pt x="580390" y="831850"/>
                  </a:cubicBezTo>
                  <a:cubicBezTo>
                    <a:pt x="570230" y="848360"/>
                    <a:pt x="557530" y="862330"/>
                    <a:pt x="539750" y="869950"/>
                  </a:cubicBezTo>
                  <a:cubicBezTo>
                    <a:pt x="518160" y="880110"/>
                    <a:pt x="478790" y="881380"/>
                    <a:pt x="459740" y="880110"/>
                  </a:cubicBezTo>
                  <a:cubicBezTo>
                    <a:pt x="448310" y="878840"/>
                    <a:pt x="433070" y="875030"/>
                    <a:pt x="433070" y="871220"/>
                  </a:cubicBezTo>
                  <a:cubicBezTo>
                    <a:pt x="433070" y="866140"/>
                    <a:pt x="473710" y="863600"/>
                    <a:pt x="473710" y="854710"/>
                  </a:cubicBezTo>
                  <a:cubicBezTo>
                    <a:pt x="474980" y="834390"/>
                    <a:pt x="300990" y="781050"/>
                    <a:pt x="267970" y="746760"/>
                  </a:cubicBezTo>
                  <a:cubicBezTo>
                    <a:pt x="251460" y="730250"/>
                    <a:pt x="246380" y="717550"/>
                    <a:pt x="243840" y="698500"/>
                  </a:cubicBezTo>
                  <a:cubicBezTo>
                    <a:pt x="240030" y="675640"/>
                    <a:pt x="246380" y="640080"/>
                    <a:pt x="256540" y="618490"/>
                  </a:cubicBezTo>
                  <a:cubicBezTo>
                    <a:pt x="265430" y="600710"/>
                    <a:pt x="278130" y="586740"/>
                    <a:pt x="294640" y="577850"/>
                  </a:cubicBezTo>
                  <a:cubicBezTo>
                    <a:pt x="314960" y="566420"/>
                    <a:pt x="345440" y="560070"/>
                    <a:pt x="373380" y="561340"/>
                  </a:cubicBezTo>
                  <a:cubicBezTo>
                    <a:pt x="405130" y="562610"/>
                    <a:pt x="440690" y="571500"/>
                    <a:pt x="473710" y="589280"/>
                  </a:cubicBezTo>
                  <a:cubicBezTo>
                    <a:pt x="514350" y="610870"/>
                    <a:pt x="570230" y="651510"/>
                    <a:pt x="595630" y="692150"/>
                  </a:cubicBezTo>
                  <a:cubicBezTo>
                    <a:pt x="619760" y="730250"/>
                    <a:pt x="638810" y="782320"/>
                    <a:pt x="628650" y="822960"/>
                  </a:cubicBezTo>
                  <a:cubicBezTo>
                    <a:pt x="617220" y="867410"/>
                    <a:pt x="561340" y="930910"/>
                    <a:pt x="514350" y="946150"/>
                  </a:cubicBezTo>
                  <a:cubicBezTo>
                    <a:pt x="464820" y="962660"/>
                    <a:pt x="386080" y="934720"/>
                    <a:pt x="335280" y="911860"/>
                  </a:cubicBezTo>
                  <a:cubicBezTo>
                    <a:pt x="288290" y="890270"/>
                    <a:pt x="238760" y="858520"/>
                    <a:pt x="215900" y="817880"/>
                  </a:cubicBezTo>
                  <a:cubicBezTo>
                    <a:pt x="194310" y="778510"/>
                    <a:pt x="179070" y="707390"/>
                    <a:pt x="199390" y="676910"/>
                  </a:cubicBezTo>
                  <a:cubicBezTo>
                    <a:pt x="222250" y="643890"/>
                    <a:pt x="313690" y="622300"/>
                    <a:pt x="359410" y="636270"/>
                  </a:cubicBezTo>
                  <a:cubicBezTo>
                    <a:pt x="406400" y="650240"/>
                    <a:pt x="468630" y="730250"/>
                    <a:pt x="478790" y="765810"/>
                  </a:cubicBezTo>
                  <a:cubicBezTo>
                    <a:pt x="483870" y="786130"/>
                    <a:pt x="474980" y="803910"/>
                    <a:pt x="467360" y="819150"/>
                  </a:cubicBezTo>
                  <a:cubicBezTo>
                    <a:pt x="459740" y="835660"/>
                    <a:pt x="445770" y="850900"/>
                    <a:pt x="431800" y="861060"/>
                  </a:cubicBezTo>
                  <a:cubicBezTo>
                    <a:pt x="417830" y="871220"/>
                    <a:pt x="398780" y="878840"/>
                    <a:pt x="381000" y="881380"/>
                  </a:cubicBezTo>
                  <a:cubicBezTo>
                    <a:pt x="363220" y="883920"/>
                    <a:pt x="344170" y="883920"/>
                    <a:pt x="326390" y="876300"/>
                  </a:cubicBezTo>
                  <a:cubicBezTo>
                    <a:pt x="304800" y="867410"/>
                    <a:pt x="278130" y="852170"/>
                    <a:pt x="264160" y="824230"/>
                  </a:cubicBezTo>
                  <a:cubicBezTo>
                    <a:pt x="240030" y="777240"/>
                    <a:pt x="228600" y="648970"/>
                    <a:pt x="242570" y="596900"/>
                  </a:cubicBezTo>
                  <a:cubicBezTo>
                    <a:pt x="250190" y="566420"/>
                    <a:pt x="270510" y="543560"/>
                    <a:pt x="289560" y="529590"/>
                  </a:cubicBezTo>
                  <a:cubicBezTo>
                    <a:pt x="304800" y="518160"/>
                    <a:pt x="321310" y="511810"/>
                    <a:pt x="340360" y="510540"/>
                  </a:cubicBezTo>
                  <a:cubicBezTo>
                    <a:pt x="363220" y="509270"/>
                    <a:pt x="398780" y="516890"/>
                    <a:pt x="419100" y="530860"/>
                  </a:cubicBezTo>
                  <a:cubicBezTo>
                    <a:pt x="439420" y="544830"/>
                    <a:pt x="458470" y="575310"/>
                    <a:pt x="464820" y="598170"/>
                  </a:cubicBezTo>
                  <a:cubicBezTo>
                    <a:pt x="469900" y="615950"/>
                    <a:pt x="467360" y="629920"/>
                    <a:pt x="464820" y="652780"/>
                  </a:cubicBezTo>
                  <a:cubicBezTo>
                    <a:pt x="459740" y="694690"/>
                    <a:pt x="429260" y="769620"/>
                    <a:pt x="421640" y="824230"/>
                  </a:cubicBezTo>
                  <a:cubicBezTo>
                    <a:pt x="414020" y="873760"/>
                    <a:pt x="425450" y="934720"/>
                    <a:pt x="415290" y="967740"/>
                  </a:cubicBezTo>
                  <a:cubicBezTo>
                    <a:pt x="408940" y="988060"/>
                    <a:pt x="398780" y="1000760"/>
                    <a:pt x="386080" y="1013460"/>
                  </a:cubicBezTo>
                  <a:cubicBezTo>
                    <a:pt x="373380" y="1024890"/>
                    <a:pt x="358140" y="1036320"/>
                    <a:pt x="339090" y="1040130"/>
                  </a:cubicBezTo>
                  <a:cubicBezTo>
                    <a:pt x="316230" y="1045210"/>
                    <a:pt x="279400" y="1042670"/>
                    <a:pt x="257810" y="1033780"/>
                  </a:cubicBezTo>
                  <a:cubicBezTo>
                    <a:pt x="240030" y="1026160"/>
                    <a:pt x="226060" y="1012190"/>
                    <a:pt x="215900" y="998220"/>
                  </a:cubicBezTo>
                  <a:cubicBezTo>
                    <a:pt x="205740" y="984250"/>
                    <a:pt x="199390" y="974090"/>
                    <a:pt x="194310" y="947420"/>
                  </a:cubicBezTo>
                  <a:cubicBezTo>
                    <a:pt x="180340" y="873760"/>
                    <a:pt x="182880" y="593090"/>
                    <a:pt x="209550" y="513080"/>
                  </a:cubicBezTo>
                  <a:cubicBezTo>
                    <a:pt x="220980" y="478790"/>
                    <a:pt x="237490" y="459740"/>
                    <a:pt x="255270" y="445770"/>
                  </a:cubicBezTo>
                  <a:cubicBezTo>
                    <a:pt x="270510" y="434340"/>
                    <a:pt x="288290" y="427990"/>
                    <a:pt x="307340" y="426720"/>
                  </a:cubicBezTo>
                  <a:cubicBezTo>
                    <a:pt x="330200" y="425450"/>
                    <a:pt x="365760" y="434340"/>
                    <a:pt x="386080" y="445770"/>
                  </a:cubicBezTo>
                  <a:cubicBezTo>
                    <a:pt x="402590" y="455930"/>
                    <a:pt x="412750" y="471170"/>
                    <a:pt x="421640" y="486410"/>
                  </a:cubicBezTo>
                  <a:cubicBezTo>
                    <a:pt x="429260" y="501650"/>
                    <a:pt x="431800" y="513080"/>
                    <a:pt x="435610" y="538480"/>
                  </a:cubicBezTo>
                  <a:cubicBezTo>
                    <a:pt x="444500" y="600710"/>
                    <a:pt x="452120" y="803910"/>
                    <a:pt x="440690" y="864870"/>
                  </a:cubicBezTo>
                  <a:cubicBezTo>
                    <a:pt x="435610" y="890270"/>
                    <a:pt x="431800" y="901700"/>
                    <a:pt x="419100" y="915670"/>
                  </a:cubicBezTo>
                  <a:cubicBezTo>
                    <a:pt x="403860" y="933450"/>
                    <a:pt x="372110" y="951230"/>
                    <a:pt x="349250" y="957580"/>
                  </a:cubicBezTo>
                  <a:cubicBezTo>
                    <a:pt x="330200" y="962660"/>
                    <a:pt x="311150" y="960120"/>
                    <a:pt x="294640" y="955040"/>
                  </a:cubicBezTo>
                  <a:cubicBezTo>
                    <a:pt x="278130" y="949960"/>
                    <a:pt x="260350" y="941070"/>
                    <a:pt x="247650" y="927100"/>
                  </a:cubicBezTo>
                  <a:cubicBezTo>
                    <a:pt x="232410" y="909320"/>
                    <a:pt x="217170" y="889000"/>
                    <a:pt x="213360" y="853440"/>
                  </a:cubicBezTo>
                  <a:cubicBezTo>
                    <a:pt x="204470" y="770890"/>
                    <a:pt x="298450" y="528320"/>
                    <a:pt x="308610" y="426720"/>
                  </a:cubicBezTo>
                  <a:cubicBezTo>
                    <a:pt x="313690" y="370840"/>
                    <a:pt x="295910" y="332740"/>
                    <a:pt x="306070" y="297180"/>
                  </a:cubicBezTo>
                  <a:cubicBezTo>
                    <a:pt x="313690" y="269240"/>
                    <a:pt x="328930" y="245110"/>
                    <a:pt x="349250" y="229870"/>
                  </a:cubicBezTo>
                  <a:cubicBezTo>
                    <a:pt x="369570" y="214630"/>
                    <a:pt x="405130" y="207010"/>
                    <a:pt x="427990" y="207010"/>
                  </a:cubicBezTo>
                  <a:cubicBezTo>
                    <a:pt x="447040" y="207010"/>
                    <a:pt x="464820" y="213360"/>
                    <a:pt x="480060" y="224790"/>
                  </a:cubicBezTo>
                  <a:cubicBezTo>
                    <a:pt x="499110" y="238760"/>
                    <a:pt x="520700" y="269240"/>
                    <a:pt x="528320" y="290830"/>
                  </a:cubicBezTo>
                  <a:cubicBezTo>
                    <a:pt x="534670" y="308610"/>
                    <a:pt x="532130" y="317500"/>
                    <a:pt x="529590" y="345440"/>
                  </a:cubicBezTo>
                  <a:cubicBezTo>
                    <a:pt x="521970" y="430530"/>
                    <a:pt x="500380" y="820420"/>
                    <a:pt x="426720" y="866140"/>
                  </a:cubicBezTo>
                  <a:cubicBezTo>
                    <a:pt x="384810" y="891540"/>
                    <a:pt x="288290" y="867410"/>
                    <a:pt x="265430" y="824230"/>
                  </a:cubicBezTo>
                  <a:cubicBezTo>
                    <a:pt x="219710" y="739140"/>
                    <a:pt x="431800" y="373380"/>
                    <a:pt x="473710" y="233680"/>
                  </a:cubicBezTo>
                  <a:cubicBezTo>
                    <a:pt x="496570" y="158750"/>
                    <a:pt x="494030" y="96520"/>
                    <a:pt x="518160" y="58420"/>
                  </a:cubicBezTo>
                  <a:cubicBezTo>
                    <a:pt x="534670" y="33020"/>
                    <a:pt x="558800" y="16510"/>
                    <a:pt x="580390" y="7620"/>
                  </a:cubicBezTo>
                  <a:cubicBezTo>
                    <a:pt x="598170" y="0"/>
                    <a:pt x="617220" y="1270"/>
                    <a:pt x="635000" y="3810"/>
                  </a:cubicBezTo>
                  <a:cubicBezTo>
                    <a:pt x="652780" y="6350"/>
                    <a:pt x="670560" y="11430"/>
                    <a:pt x="685800" y="24130"/>
                  </a:cubicBezTo>
                  <a:cubicBezTo>
                    <a:pt x="703580" y="39370"/>
                    <a:pt x="722630" y="69850"/>
                    <a:pt x="728980" y="92710"/>
                  </a:cubicBezTo>
                  <a:cubicBezTo>
                    <a:pt x="734060" y="111760"/>
                    <a:pt x="734060" y="119380"/>
                    <a:pt x="726440" y="147320"/>
                  </a:cubicBezTo>
                  <a:cubicBezTo>
                    <a:pt x="694690" y="264160"/>
                    <a:pt x="351790" y="918210"/>
                    <a:pt x="266700" y="1000760"/>
                  </a:cubicBezTo>
                  <a:cubicBezTo>
                    <a:pt x="246380" y="1019810"/>
                    <a:pt x="236220" y="1022350"/>
                    <a:pt x="217170" y="1024890"/>
                  </a:cubicBezTo>
                  <a:cubicBezTo>
                    <a:pt x="194310" y="1028700"/>
                    <a:pt x="158750" y="1023620"/>
                    <a:pt x="137160" y="1013460"/>
                  </a:cubicBezTo>
                  <a:cubicBezTo>
                    <a:pt x="119380" y="1004570"/>
                    <a:pt x="105410" y="991870"/>
                    <a:pt x="96520" y="975360"/>
                  </a:cubicBezTo>
                  <a:cubicBezTo>
                    <a:pt x="85090" y="955040"/>
                    <a:pt x="77470" y="919480"/>
                    <a:pt x="80010" y="896620"/>
                  </a:cubicBezTo>
                  <a:cubicBezTo>
                    <a:pt x="81280" y="877570"/>
                    <a:pt x="90170" y="861060"/>
                    <a:pt x="100330" y="845820"/>
                  </a:cubicBezTo>
                  <a:cubicBezTo>
                    <a:pt x="111760" y="830580"/>
                    <a:pt x="128270" y="828040"/>
                    <a:pt x="144780" y="807720"/>
                  </a:cubicBezTo>
                  <a:cubicBezTo>
                    <a:pt x="179070" y="764540"/>
                    <a:pt x="222250" y="577850"/>
                    <a:pt x="264160" y="571500"/>
                  </a:cubicBezTo>
                  <a:cubicBezTo>
                    <a:pt x="294640" y="566420"/>
                    <a:pt x="361950" y="635000"/>
                    <a:pt x="359410" y="670560"/>
                  </a:cubicBezTo>
                  <a:cubicBezTo>
                    <a:pt x="355600" y="720090"/>
                    <a:pt x="209550" y="840740"/>
                    <a:pt x="148590" y="834390"/>
                  </a:cubicBezTo>
                  <a:cubicBezTo>
                    <a:pt x="91440" y="828040"/>
                    <a:pt x="0" y="657860"/>
                    <a:pt x="0" y="657860"/>
                  </a:cubicBezTo>
                </a:path>
              </a:pathLst>
            </a:custGeom>
            <a:solidFill>
              <a:srgbClr val="FFFFFF">
                <a:alpha val="49804"/>
              </a:srgbClr>
            </a:solidFill>
            <a:ln cap="sq">
              <a:noFill/>
              <a:prstDash val="solid"/>
              <a:miter/>
            </a:ln>
          </p:spPr>
          <p:txBody>
            <a:bodyPr/>
            <a:lstStyle/>
            <a:p>
              <a:endParaRPr lang="en-US"/>
            </a:p>
          </p:txBody>
        </p:sp>
      </p:grpSp>
      <p:grpSp>
        <p:nvGrpSpPr>
          <p:cNvPr id="10" name="Group 10"/>
          <p:cNvGrpSpPr/>
          <p:nvPr/>
        </p:nvGrpSpPr>
        <p:grpSpPr>
          <a:xfrm>
            <a:off x="6422708" y="4868228"/>
            <a:ext cx="1277302" cy="1079182"/>
            <a:chOff x="0" y="0"/>
            <a:chExt cx="1703070" cy="1438910"/>
          </a:xfrm>
        </p:grpSpPr>
        <p:sp>
          <p:nvSpPr>
            <p:cNvPr id="11" name="Freeform 11"/>
            <p:cNvSpPr/>
            <p:nvPr/>
          </p:nvSpPr>
          <p:spPr>
            <a:xfrm>
              <a:off x="46990" y="45720"/>
              <a:ext cx="1619250" cy="1347470"/>
            </a:xfrm>
            <a:custGeom>
              <a:avLst/>
              <a:gdLst/>
              <a:ahLst/>
              <a:cxnLst/>
              <a:rect l="l" t="t" r="r" b="b"/>
              <a:pathLst>
                <a:path w="1619250" h="1347470">
                  <a:moveTo>
                    <a:pt x="673100" y="472440"/>
                  </a:moveTo>
                  <a:cubicBezTo>
                    <a:pt x="891540" y="467360"/>
                    <a:pt x="982980" y="416560"/>
                    <a:pt x="1017270" y="440690"/>
                  </a:cubicBezTo>
                  <a:cubicBezTo>
                    <a:pt x="1047750" y="461010"/>
                    <a:pt x="1066800" y="546100"/>
                    <a:pt x="1046480" y="579120"/>
                  </a:cubicBezTo>
                  <a:cubicBezTo>
                    <a:pt x="1022350" y="621030"/>
                    <a:pt x="909320" y="629920"/>
                    <a:pt x="834390" y="642620"/>
                  </a:cubicBezTo>
                  <a:cubicBezTo>
                    <a:pt x="753110" y="655320"/>
                    <a:pt x="641350" y="640080"/>
                    <a:pt x="572770" y="650240"/>
                  </a:cubicBezTo>
                  <a:cubicBezTo>
                    <a:pt x="525780" y="657860"/>
                    <a:pt x="492760" y="678180"/>
                    <a:pt x="457200" y="683260"/>
                  </a:cubicBezTo>
                  <a:cubicBezTo>
                    <a:pt x="429260" y="687070"/>
                    <a:pt x="402590" y="690880"/>
                    <a:pt x="378460" y="683260"/>
                  </a:cubicBezTo>
                  <a:cubicBezTo>
                    <a:pt x="354330" y="675640"/>
                    <a:pt x="326390" y="660400"/>
                    <a:pt x="311150" y="640080"/>
                  </a:cubicBezTo>
                  <a:cubicBezTo>
                    <a:pt x="295910" y="619760"/>
                    <a:pt x="285750" y="586740"/>
                    <a:pt x="288290" y="561340"/>
                  </a:cubicBezTo>
                  <a:cubicBezTo>
                    <a:pt x="290830" y="535940"/>
                    <a:pt x="306070" y="506730"/>
                    <a:pt x="323850" y="488950"/>
                  </a:cubicBezTo>
                  <a:cubicBezTo>
                    <a:pt x="342900" y="471170"/>
                    <a:pt x="360680" y="464820"/>
                    <a:pt x="398780" y="457200"/>
                  </a:cubicBezTo>
                  <a:cubicBezTo>
                    <a:pt x="500380" y="438150"/>
                    <a:pt x="814070" y="474980"/>
                    <a:pt x="980440" y="471170"/>
                  </a:cubicBezTo>
                  <a:cubicBezTo>
                    <a:pt x="1107440" y="467360"/>
                    <a:pt x="1252220" y="435610"/>
                    <a:pt x="1313180" y="445770"/>
                  </a:cubicBezTo>
                  <a:cubicBezTo>
                    <a:pt x="1337310" y="449580"/>
                    <a:pt x="1348740" y="455930"/>
                    <a:pt x="1362710" y="466090"/>
                  </a:cubicBezTo>
                  <a:cubicBezTo>
                    <a:pt x="1376680" y="476250"/>
                    <a:pt x="1390650" y="491490"/>
                    <a:pt x="1398270" y="508000"/>
                  </a:cubicBezTo>
                  <a:cubicBezTo>
                    <a:pt x="1405890" y="524510"/>
                    <a:pt x="1412240" y="543560"/>
                    <a:pt x="1409700" y="562610"/>
                  </a:cubicBezTo>
                  <a:cubicBezTo>
                    <a:pt x="1407160" y="585470"/>
                    <a:pt x="1393190" y="618490"/>
                    <a:pt x="1377950" y="636270"/>
                  </a:cubicBezTo>
                  <a:cubicBezTo>
                    <a:pt x="1365250" y="651510"/>
                    <a:pt x="1355090" y="656590"/>
                    <a:pt x="1332230" y="666750"/>
                  </a:cubicBezTo>
                  <a:cubicBezTo>
                    <a:pt x="1283970" y="689610"/>
                    <a:pt x="1155700" y="725170"/>
                    <a:pt x="1085850" y="740410"/>
                  </a:cubicBezTo>
                  <a:cubicBezTo>
                    <a:pt x="1035050" y="751840"/>
                    <a:pt x="1014730" y="748030"/>
                    <a:pt x="952500" y="760730"/>
                  </a:cubicBezTo>
                  <a:cubicBezTo>
                    <a:pt x="796290" y="793750"/>
                    <a:pt x="269240" y="967740"/>
                    <a:pt x="139700" y="974090"/>
                  </a:cubicBezTo>
                  <a:cubicBezTo>
                    <a:pt x="99060" y="976630"/>
                    <a:pt x="81280" y="974090"/>
                    <a:pt x="59690" y="961390"/>
                  </a:cubicBezTo>
                  <a:cubicBezTo>
                    <a:pt x="38100" y="948690"/>
                    <a:pt x="16510" y="922020"/>
                    <a:pt x="8890" y="897890"/>
                  </a:cubicBezTo>
                  <a:cubicBezTo>
                    <a:pt x="1270" y="873760"/>
                    <a:pt x="1270" y="840740"/>
                    <a:pt x="11430" y="817880"/>
                  </a:cubicBezTo>
                  <a:cubicBezTo>
                    <a:pt x="21590" y="795020"/>
                    <a:pt x="39370" y="774700"/>
                    <a:pt x="67310" y="758190"/>
                  </a:cubicBezTo>
                  <a:cubicBezTo>
                    <a:pt x="111760" y="732790"/>
                    <a:pt x="182880" y="736600"/>
                    <a:pt x="267970" y="709930"/>
                  </a:cubicBezTo>
                  <a:cubicBezTo>
                    <a:pt x="429260" y="660400"/>
                    <a:pt x="755650" y="530860"/>
                    <a:pt x="948690" y="449580"/>
                  </a:cubicBezTo>
                  <a:cubicBezTo>
                    <a:pt x="1096010" y="387350"/>
                    <a:pt x="1242060" y="321310"/>
                    <a:pt x="1330960" y="274320"/>
                  </a:cubicBezTo>
                  <a:cubicBezTo>
                    <a:pt x="1381760" y="247650"/>
                    <a:pt x="1417320" y="194310"/>
                    <a:pt x="1446530" y="204470"/>
                  </a:cubicBezTo>
                  <a:cubicBezTo>
                    <a:pt x="1479550" y="215900"/>
                    <a:pt x="1524000" y="302260"/>
                    <a:pt x="1512570" y="365760"/>
                  </a:cubicBezTo>
                  <a:cubicBezTo>
                    <a:pt x="1489710" y="492760"/>
                    <a:pt x="1184910" y="706120"/>
                    <a:pt x="1042670" y="867410"/>
                  </a:cubicBezTo>
                  <a:cubicBezTo>
                    <a:pt x="916940" y="1010920"/>
                    <a:pt x="778510" y="1210310"/>
                    <a:pt x="697230" y="1283970"/>
                  </a:cubicBezTo>
                  <a:cubicBezTo>
                    <a:pt x="660400" y="1316990"/>
                    <a:pt x="638810" y="1336040"/>
                    <a:pt x="608330" y="1342390"/>
                  </a:cubicBezTo>
                  <a:cubicBezTo>
                    <a:pt x="581660" y="1347470"/>
                    <a:pt x="549910" y="1342390"/>
                    <a:pt x="528320" y="1329690"/>
                  </a:cubicBezTo>
                  <a:cubicBezTo>
                    <a:pt x="506730" y="1316990"/>
                    <a:pt x="486410" y="1287780"/>
                    <a:pt x="477520" y="1266190"/>
                  </a:cubicBezTo>
                  <a:cubicBezTo>
                    <a:pt x="471170" y="1248410"/>
                    <a:pt x="471170" y="1229360"/>
                    <a:pt x="473710" y="1211580"/>
                  </a:cubicBezTo>
                  <a:cubicBezTo>
                    <a:pt x="476250" y="1193800"/>
                    <a:pt x="490220" y="1186180"/>
                    <a:pt x="495300" y="1162050"/>
                  </a:cubicBezTo>
                  <a:cubicBezTo>
                    <a:pt x="505460" y="1111250"/>
                    <a:pt x="486410" y="1010920"/>
                    <a:pt x="496570" y="915670"/>
                  </a:cubicBezTo>
                  <a:cubicBezTo>
                    <a:pt x="510540" y="782320"/>
                    <a:pt x="560070" y="579120"/>
                    <a:pt x="595630" y="440690"/>
                  </a:cubicBezTo>
                  <a:cubicBezTo>
                    <a:pt x="623570" y="331470"/>
                    <a:pt x="655320" y="223520"/>
                    <a:pt x="683260" y="152400"/>
                  </a:cubicBezTo>
                  <a:cubicBezTo>
                    <a:pt x="701040" y="107950"/>
                    <a:pt x="711200" y="73660"/>
                    <a:pt x="734060" y="48260"/>
                  </a:cubicBezTo>
                  <a:cubicBezTo>
                    <a:pt x="753110" y="26670"/>
                    <a:pt x="779780" y="11430"/>
                    <a:pt x="802640" y="5080"/>
                  </a:cubicBezTo>
                  <a:cubicBezTo>
                    <a:pt x="821690" y="0"/>
                    <a:pt x="840740" y="2540"/>
                    <a:pt x="857250" y="7620"/>
                  </a:cubicBezTo>
                  <a:cubicBezTo>
                    <a:pt x="875030" y="12700"/>
                    <a:pt x="892810" y="20320"/>
                    <a:pt x="905510" y="34290"/>
                  </a:cubicBezTo>
                  <a:cubicBezTo>
                    <a:pt x="920750" y="50800"/>
                    <a:pt x="932180" y="72390"/>
                    <a:pt x="939800" y="107950"/>
                  </a:cubicBezTo>
                  <a:cubicBezTo>
                    <a:pt x="957580" y="189230"/>
                    <a:pt x="941070" y="403860"/>
                    <a:pt x="934720" y="523240"/>
                  </a:cubicBezTo>
                  <a:cubicBezTo>
                    <a:pt x="930910" y="614680"/>
                    <a:pt x="929640" y="717550"/>
                    <a:pt x="914400" y="765810"/>
                  </a:cubicBezTo>
                  <a:cubicBezTo>
                    <a:pt x="906780" y="788670"/>
                    <a:pt x="899160" y="800100"/>
                    <a:pt x="886460" y="812800"/>
                  </a:cubicBezTo>
                  <a:cubicBezTo>
                    <a:pt x="873760" y="825500"/>
                    <a:pt x="855980" y="835660"/>
                    <a:pt x="839470" y="840740"/>
                  </a:cubicBezTo>
                  <a:cubicBezTo>
                    <a:pt x="822960" y="845820"/>
                    <a:pt x="802640" y="848360"/>
                    <a:pt x="784860" y="844550"/>
                  </a:cubicBezTo>
                  <a:cubicBezTo>
                    <a:pt x="767080" y="840740"/>
                    <a:pt x="749300" y="833120"/>
                    <a:pt x="735330" y="821690"/>
                  </a:cubicBezTo>
                  <a:cubicBezTo>
                    <a:pt x="721360" y="810260"/>
                    <a:pt x="708660" y="795020"/>
                    <a:pt x="701040" y="778510"/>
                  </a:cubicBezTo>
                  <a:cubicBezTo>
                    <a:pt x="693420" y="762000"/>
                    <a:pt x="690880" y="749300"/>
                    <a:pt x="690880" y="725170"/>
                  </a:cubicBezTo>
                  <a:cubicBezTo>
                    <a:pt x="690880" y="675640"/>
                    <a:pt x="721360" y="558800"/>
                    <a:pt x="740410" y="495300"/>
                  </a:cubicBezTo>
                  <a:cubicBezTo>
                    <a:pt x="754380" y="449580"/>
                    <a:pt x="764540" y="417830"/>
                    <a:pt x="783590" y="379730"/>
                  </a:cubicBezTo>
                  <a:cubicBezTo>
                    <a:pt x="805180" y="336550"/>
                    <a:pt x="835660" y="280670"/>
                    <a:pt x="864870" y="251460"/>
                  </a:cubicBezTo>
                  <a:cubicBezTo>
                    <a:pt x="886460" y="229870"/>
                    <a:pt x="908050" y="215900"/>
                    <a:pt x="932180" y="208280"/>
                  </a:cubicBezTo>
                  <a:cubicBezTo>
                    <a:pt x="956310" y="200660"/>
                    <a:pt x="988060" y="196850"/>
                    <a:pt x="1012190" y="204470"/>
                  </a:cubicBezTo>
                  <a:cubicBezTo>
                    <a:pt x="1036320" y="212090"/>
                    <a:pt x="1062990" y="233680"/>
                    <a:pt x="1075690" y="255270"/>
                  </a:cubicBezTo>
                  <a:cubicBezTo>
                    <a:pt x="1088390" y="276860"/>
                    <a:pt x="1093470" y="312420"/>
                    <a:pt x="1089660" y="335280"/>
                  </a:cubicBezTo>
                  <a:cubicBezTo>
                    <a:pt x="1087120" y="354330"/>
                    <a:pt x="1076960" y="370840"/>
                    <a:pt x="1065530" y="384810"/>
                  </a:cubicBezTo>
                  <a:cubicBezTo>
                    <a:pt x="1054100" y="398780"/>
                    <a:pt x="1024890" y="420370"/>
                    <a:pt x="1022350" y="417830"/>
                  </a:cubicBezTo>
                  <a:cubicBezTo>
                    <a:pt x="1017270" y="414020"/>
                    <a:pt x="1084580" y="306070"/>
                    <a:pt x="1089660" y="308610"/>
                  </a:cubicBezTo>
                  <a:cubicBezTo>
                    <a:pt x="1096010" y="311150"/>
                    <a:pt x="1078230" y="445770"/>
                    <a:pt x="1046480" y="457200"/>
                  </a:cubicBezTo>
                  <a:cubicBezTo>
                    <a:pt x="1008380" y="471170"/>
                    <a:pt x="868680" y="374650"/>
                    <a:pt x="858520" y="327660"/>
                  </a:cubicBezTo>
                  <a:cubicBezTo>
                    <a:pt x="850900" y="290830"/>
                    <a:pt x="905510" y="226060"/>
                    <a:pt x="932180" y="208280"/>
                  </a:cubicBezTo>
                  <a:cubicBezTo>
                    <a:pt x="948690" y="196850"/>
                    <a:pt x="967740" y="198120"/>
                    <a:pt x="985520" y="199390"/>
                  </a:cubicBezTo>
                  <a:cubicBezTo>
                    <a:pt x="1003300" y="200660"/>
                    <a:pt x="1022350" y="204470"/>
                    <a:pt x="1037590" y="215900"/>
                  </a:cubicBezTo>
                  <a:cubicBezTo>
                    <a:pt x="1056640" y="229870"/>
                    <a:pt x="1079500" y="259080"/>
                    <a:pt x="1087120" y="280670"/>
                  </a:cubicBezTo>
                  <a:cubicBezTo>
                    <a:pt x="1093470" y="298450"/>
                    <a:pt x="1093470" y="317500"/>
                    <a:pt x="1089660" y="335280"/>
                  </a:cubicBezTo>
                  <a:cubicBezTo>
                    <a:pt x="1085850" y="353060"/>
                    <a:pt x="1076960" y="372110"/>
                    <a:pt x="1065530" y="384810"/>
                  </a:cubicBezTo>
                  <a:cubicBezTo>
                    <a:pt x="1055370" y="397510"/>
                    <a:pt x="1037590" y="396240"/>
                    <a:pt x="1024890" y="411480"/>
                  </a:cubicBezTo>
                  <a:cubicBezTo>
                    <a:pt x="1000760" y="439420"/>
                    <a:pt x="977900" y="506730"/>
                    <a:pt x="958850" y="562610"/>
                  </a:cubicBezTo>
                  <a:cubicBezTo>
                    <a:pt x="935990" y="629920"/>
                    <a:pt x="927100" y="748030"/>
                    <a:pt x="902970" y="791210"/>
                  </a:cubicBezTo>
                  <a:cubicBezTo>
                    <a:pt x="891540" y="811530"/>
                    <a:pt x="880110" y="820420"/>
                    <a:pt x="864870" y="829310"/>
                  </a:cubicBezTo>
                  <a:cubicBezTo>
                    <a:pt x="849630" y="838200"/>
                    <a:pt x="831850" y="845820"/>
                    <a:pt x="812800" y="845820"/>
                  </a:cubicBezTo>
                  <a:cubicBezTo>
                    <a:pt x="789940" y="845820"/>
                    <a:pt x="754380" y="834390"/>
                    <a:pt x="735330" y="821690"/>
                  </a:cubicBezTo>
                  <a:cubicBezTo>
                    <a:pt x="718820" y="810260"/>
                    <a:pt x="708660" y="795020"/>
                    <a:pt x="701040" y="778510"/>
                  </a:cubicBezTo>
                  <a:cubicBezTo>
                    <a:pt x="693420" y="762000"/>
                    <a:pt x="693420" y="753110"/>
                    <a:pt x="690880" y="725170"/>
                  </a:cubicBezTo>
                  <a:cubicBezTo>
                    <a:pt x="684530" y="628650"/>
                    <a:pt x="678180" y="170180"/>
                    <a:pt x="720090" y="72390"/>
                  </a:cubicBezTo>
                  <a:cubicBezTo>
                    <a:pt x="735330" y="38100"/>
                    <a:pt x="754380" y="24130"/>
                    <a:pt x="777240" y="13970"/>
                  </a:cubicBezTo>
                  <a:cubicBezTo>
                    <a:pt x="800100" y="3810"/>
                    <a:pt x="833120" y="1270"/>
                    <a:pt x="857250" y="7620"/>
                  </a:cubicBezTo>
                  <a:cubicBezTo>
                    <a:pt x="881380" y="13970"/>
                    <a:pt x="908050" y="34290"/>
                    <a:pt x="922020" y="55880"/>
                  </a:cubicBezTo>
                  <a:cubicBezTo>
                    <a:pt x="935990" y="77470"/>
                    <a:pt x="941070" y="104140"/>
                    <a:pt x="938530" y="135890"/>
                  </a:cubicBezTo>
                  <a:cubicBezTo>
                    <a:pt x="934720" y="187960"/>
                    <a:pt x="889000" y="256540"/>
                    <a:pt x="864870" y="332740"/>
                  </a:cubicBezTo>
                  <a:cubicBezTo>
                    <a:pt x="831850" y="435610"/>
                    <a:pt x="796290" y="562610"/>
                    <a:pt x="767080" y="701040"/>
                  </a:cubicBezTo>
                  <a:cubicBezTo>
                    <a:pt x="730250" y="875030"/>
                    <a:pt x="730250" y="1216660"/>
                    <a:pt x="676910" y="1299210"/>
                  </a:cubicBezTo>
                  <a:cubicBezTo>
                    <a:pt x="657860" y="1329690"/>
                    <a:pt x="631190" y="1336040"/>
                    <a:pt x="608330" y="1342390"/>
                  </a:cubicBezTo>
                  <a:cubicBezTo>
                    <a:pt x="589280" y="1347470"/>
                    <a:pt x="570230" y="1344930"/>
                    <a:pt x="553720" y="1339850"/>
                  </a:cubicBezTo>
                  <a:cubicBezTo>
                    <a:pt x="537210" y="1334770"/>
                    <a:pt x="519430" y="1325880"/>
                    <a:pt x="506730" y="1313180"/>
                  </a:cubicBezTo>
                  <a:cubicBezTo>
                    <a:pt x="494030" y="1300480"/>
                    <a:pt x="482600" y="1282700"/>
                    <a:pt x="477520" y="1266190"/>
                  </a:cubicBezTo>
                  <a:cubicBezTo>
                    <a:pt x="472440" y="1249680"/>
                    <a:pt x="471170" y="1229360"/>
                    <a:pt x="473710" y="1211580"/>
                  </a:cubicBezTo>
                  <a:cubicBezTo>
                    <a:pt x="476250" y="1193800"/>
                    <a:pt x="480060" y="1186180"/>
                    <a:pt x="495300" y="1162050"/>
                  </a:cubicBezTo>
                  <a:cubicBezTo>
                    <a:pt x="557530" y="1062990"/>
                    <a:pt x="939800" y="632460"/>
                    <a:pt x="1083310" y="477520"/>
                  </a:cubicBezTo>
                  <a:cubicBezTo>
                    <a:pt x="1160780" y="393700"/>
                    <a:pt x="1198880" y="340360"/>
                    <a:pt x="1270000" y="289560"/>
                  </a:cubicBezTo>
                  <a:cubicBezTo>
                    <a:pt x="1339850" y="238760"/>
                    <a:pt x="1443990" y="170180"/>
                    <a:pt x="1504950" y="173990"/>
                  </a:cubicBezTo>
                  <a:cubicBezTo>
                    <a:pt x="1546860" y="176530"/>
                    <a:pt x="1593850" y="207010"/>
                    <a:pt x="1605280" y="240030"/>
                  </a:cubicBezTo>
                  <a:cubicBezTo>
                    <a:pt x="1619250" y="279400"/>
                    <a:pt x="1584960" y="360680"/>
                    <a:pt x="1554480" y="401320"/>
                  </a:cubicBezTo>
                  <a:cubicBezTo>
                    <a:pt x="1525270" y="439420"/>
                    <a:pt x="1485900" y="450850"/>
                    <a:pt x="1431290" y="480060"/>
                  </a:cubicBezTo>
                  <a:cubicBezTo>
                    <a:pt x="1337310" y="530860"/>
                    <a:pt x="1183640" y="599440"/>
                    <a:pt x="1029970" y="664210"/>
                  </a:cubicBezTo>
                  <a:cubicBezTo>
                    <a:pt x="828040" y="748030"/>
                    <a:pt x="487680" y="882650"/>
                    <a:pt x="320040" y="932180"/>
                  </a:cubicBezTo>
                  <a:cubicBezTo>
                    <a:pt x="231140" y="957580"/>
                    <a:pt x="163830" y="981710"/>
                    <a:pt x="113030" y="976630"/>
                  </a:cubicBezTo>
                  <a:cubicBezTo>
                    <a:pt x="81280" y="974090"/>
                    <a:pt x="55880" y="960120"/>
                    <a:pt x="38100" y="944880"/>
                  </a:cubicBezTo>
                  <a:cubicBezTo>
                    <a:pt x="22860" y="932180"/>
                    <a:pt x="13970" y="914400"/>
                    <a:pt x="8890" y="897890"/>
                  </a:cubicBezTo>
                  <a:cubicBezTo>
                    <a:pt x="3810" y="881380"/>
                    <a:pt x="0" y="862330"/>
                    <a:pt x="3810" y="843280"/>
                  </a:cubicBezTo>
                  <a:cubicBezTo>
                    <a:pt x="8890" y="820420"/>
                    <a:pt x="27940" y="788670"/>
                    <a:pt x="44450" y="773430"/>
                  </a:cubicBezTo>
                  <a:cubicBezTo>
                    <a:pt x="58420" y="760730"/>
                    <a:pt x="66040" y="760730"/>
                    <a:pt x="93980" y="750570"/>
                  </a:cubicBezTo>
                  <a:cubicBezTo>
                    <a:pt x="227330" y="702310"/>
                    <a:pt x="1123950" y="443230"/>
                    <a:pt x="1285240" y="444500"/>
                  </a:cubicBezTo>
                  <a:cubicBezTo>
                    <a:pt x="1325880" y="444500"/>
                    <a:pt x="1343660" y="453390"/>
                    <a:pt x="1362710" y="466090"/>
                  </a:cubicBezTo>
                  <a:cubicBezTo>
                    <a:pt x="1379220" y="476250"/>
                    <a:pt x="1390650" y="491490"/>
                    <a:pt x="1398270" y="508000"/>
                  </a:cubicBezTo>
                  <a:cubicBezTo>
                    <a:pt x="1405890" y="524510"/>
                    <a:pt x="1412240" y="543560"/>
                    <a:pt x="1409700" y="562610"/>
                  </a:cubicBezTo>
                  <a:cubicBezTo>
                    <a:pt x="1407160" y="585470"/>
                    <a:pt x="1395730" y="618490"/>
                    <a:pt x="1377950" y="636270"/>
                  </a:cubicBezTo>
                  <a:cubicBezTo>
                    <a:pt x="1360170" y="654050"/>
                    <a:pt x="1339850" y="662940"/>
                    <a:pt x="1305560" y="671830"/>
                  </a:cubicBezTo>
                  <a:cubicBezTo>
                    <a:pt x="1236980" y="690880"/>
                    <a:pt x="1104900" y="695960"/>
                    <a:pt x="979170" y="699770"/>
                  </a:cubicBezTo>
                  <a:cubicBezTo>
                    <a:pt x="808990" y="704850"/>
                    <a:pt x="467360" y="704850"/>
                    <a:pt x="378460" y="683260"/>
                  </a:cubicBezTo>
                  <a:cubicBezTo>
                    <a:pt x="351790" y="676910"/>
                    <a:pt x="342900" y="671830"/>
                    <a:pt x="328930" y="659130"/>
                  </a:cubicBezTo>
                  <a:cubicBezTo>
                    <a:pt x="312420" y="643890"/>
                    <a:pt x="294640" y="612140"/>
                    <a:pt x="289560" y="589280"/>
                  </a:cubicBezTo>
                  <a:cubicBezTo>
                    <a:pt x="285750" y="570230"/>
                    <a:pt x="288290" y="551180"/>
                    <a:pt x="294640" y="534670"/>
                  </a:cubicBezTo>
                  <a:cubicBezTo>
                    <a:pt x="300990" y="518160"/>
                    <a:pt x="311150" y="501650"/>
                    <a:pt x="323850" y="488950"/>
                  </a:cubicBezTo>
                  <a:cubicBezTo>
                    <a:pt x="336550" y="476250"/>
                    <a:pt x="346710" y="469900"/>
                    <a:pt x="370840" y="461010"/>
                  </a:cubicBezTo>
                  <a:cubicBezTo>
                    <a:pt x="431800" y="439420"/>
                    <a:pt x="595630" y="421640"/>
                    <a:pt x="716280" y="414020"/>
                  </a:cubicBezTo>
                  <a:cubicBezTo>
                    <a:pt x="845820" y="405130"/>
                    <a:pt x="1029970" y="387350"/>
                    <a:pt x="1122680" y="415290"/>
                  </a:cubicBezTo>
                  <a:cubicBezTo>
                    <a:pt x="1177290" y="431800"/>
                    <a:pt x="1234440" y="457200"/>
                    <a:pt x="1240790" y="491490"/>
                  </a:cubicBezTo>
                  <a:cubicBezTo>
                    <a:pt x="1248410" y="534670"/>
                    <a:pt x="1168400" y="626110"/>
                    <a:pt x="1107440" y="661670"/>
                  </a:cubicBezTo>
                  <a:cubicBezTo>
                    <a:pt x="1037590" y="702310"/>
                    <a:pt x="911860" y="694690"/>
                    <a:pt x="831850" y="701040"/>
                  </a:cubicBezTo>
                  <a:cubicBezTo>
                    <a:pt x="772160" y="706120"/>
                    <a:pt x="702310" y="731520"/>
                    <a:pt x="673100" y="703580"/>
                  </a:cubicBezTo>
                  <a:cubicBezTo>
                    <a:pt x="638810" y="669290"/>
                    <a:pt x="673100" y="472440"/>
                    <a:pt x="673100" y="472440"/>
                  </a:cubicBezTo>
                </a:path>
              </a:pathLst>
            </a:custGeom>
            <a:solidFill>
              <a:srgbClr val="FFFFFF">
                <a:alpha val="49804"/>
              </a:srgbClr>
            </a:solidFill>
            <a:ln cap="sq">
              <a:noFill/>
              <a:prstDash val="solid"/>
              <a:miter/>
            </a:ln>
          </p:spPr>
          <p:txBody>
            <a:bodyPr/>
            <a:lstStyle/>
            <a:p>
              <a:endParaRPr lang="en-US"/>
            </a:p>
          </p:txBody>
        </p:sp>
      </p:grpSp>
      <p:grpSp>
        <p:nvGrpSpPr>
          <p:cNvPr id="12" name="Group 12"/>
          <p:cNvGrpSpPr/>
          <p:nvPr/>
        </p:nvGrpSpPr>
        <p:grpSpPr>
          <a:xfrm>
            <a:off x="6619875" y="5054918"/>
            <a:ext cx="678180" cy="546735"/>
            <a:chOff x="0" y="0"/>
            <a:chExt cx="904240" cy="728980"/>
          </a:xfrm>
        </p:grpSpPr>
        <p:sp>
          <p:nvSpPr>
            <p:cNvPr id="13" name="Freeform 13"/>
            <p:cNvSpPr/>
            <p:nvPr/>
          </p:nvSpPr>
          <p:spPr>
            <a:xfrm>
              <a:off x="49530" y="49530"/>
              <a:ext cx="805180" cy="628650"/>
            </a:xfrm>
            <a:custGeom>
              <a:avLst/>
              <a:gdLst/>
              <a:ahLst/>
              <a:cxnLst/>
              <a:rect l="l" t="t" r="r" b="b"/>
              <a:pathLst>
                <a:path w="805180" h="628650">
                  <a:moveTo>
                    <a:pt x="7620" y="396240"/>
                  </a:moveTo>
                  <a:cubicBezTo>
                    <a:pt x="80010" y="342900"/>
                    <a:pt x="118110" y="267970"/>
                    <a:pt x="161290" y="224790"/>
                  </a:cubicBezTo>
                  <a:cubicBezTo>
                    <a:pt x="203200" y="182880"/>
                    <a:pt x="265430" y="157480"/>
                    <a:pt x="303530" y="116840"/>
                  </a:cubicBezTo>
                  <a:cubicBezTo>
                    <a:pt x="336550" y="81280"/>
                    <a:pt x="365760" y="1270"/>
                    <a:pt x="381000" y="1270"/>
                  </a:cubicBezTo>
                  <a:cubicBezTo>
                    <a:pt x="387350" y="1270"/>
                    <a:pt x="389890" y="21590"/>
                    <a:pt x="394970" y="21590"/>
                  </a:cubicBezTo>
                  <a:cubicBezTo>
                    <a:pt x="398780" y="21590"/>
                    <a:pt x="401320" y="10160"/>
                    <a:pt x="405130" y="11430"/>
                  </a:cubicBezTo>
                  <a:cubicBezTo>
                    <a:pt x="412750" y="12700"/>
                    <a:pt x="422910" y="44450"/>
                    <a:pt x="431800" y="71120"/>
                  </a:cubicBezTo>
                  <a:cubicBezTo>
                    <a:pt x="448310" y="119380"/>
                    <a:pt x="472440" y="207010"/>
                    <a:pt x="486410" y="283210"/>
                  </a:cubicBezTo>
                  <a:cubicBezTo>
                    <a:pt x="501650" y="368300"/>
                    <a:pt x="524510" y="524510"/>
                    <a:pt x="515620" y="557530"/>
                  </a:cubicBezTo>
                  <a:cubicBezTo>
                    <a:pt x="513080" y="566420"/>
                    <a:pt x="509270" y="570230"/>
                    <a:pt x="505460" y="571500"/>
                  </a:cubicBezTo>
                  <a:cubicBezTo>
                    <a:pt x="501650" y="572770"/>
                    <a:pt x="494030" y="571500"/>
                    <a:pt x="491490" y="565150"/>
                  </a:cubicBezTo>
                  <a:cubicBezTo>
                    <a:pt x="478790" y="530860"/>
                    <a:pt x="657860" y="105410"/>
                    <a:pt x="697230" y="87630"/>
                  </a:cubicBezTo>
                  <a:cubicBezTo>
                    <a:pt x="704850" y="83820"/>
                    <a:pt x="712470" y="86360"/>
                    <a:pt x="717550" y="93980"/>
                  </a:cubicBezTo>
                  <a:cubicBezTo>
                    <a:pt x="739140" y="124460"/>
                    <a:pt x="731520" y="420370"/>
                    <a:pt x="711200" y="453390"/>
                  </a:cubicBezTo>
                  <a:cubicBezTo>
                    <a:pt x="706120" y="461010"/>
                    <a:pt x="698500" y="463550"/>
                    <a:pt x="694690" y="462280"/>
                  </a:cubicBezTo>
                  <a:cubicBezTo>
                    <a:pt x="690880" y="461010"/>
                    <a:pt x="688340" y="457200"/>
                    <a:pt x="685800" y="449580"/>
                  </a:cubicBezTo>
                  <a:cubicBezTo>
                    <a:pt x="673100" y="411480"/>
                    <a:pt x="708660" y="127000"/>
                    <a:pt x="687070" y="72390"/>
                  </a:cubicBezTo>
                  <a:cubicBezTo>
                    <a:pt x="680720" y="54610"/>
                    <a:pt x="669290" y="40640"/>
                    <a:pt x="659130" y="41910"/>
                  </a:cubicBezTo>
                  <a:cubicBezTo>
                    <a:pt x="635000" y="46990"/>
                    <a:pt x="593090" y="191770"/>
                    <a:pt x="574040" y="259080"/>
                  </a:cubicBezTo>
                  <a:cubicBezTo>
                    <a:pt x="558800" y="314960"/>
                    <a:pt x="565150" y="378460"/>
                    <a:pt x="547370" y="415290"/>
                  </a:cubicBezTo>
                  <a:cubicBezTo>
                    <a:pt x="534670" y="440690"/>
                    <a:pt x="506730" y="474980"/>
                    <a:pt x="496570" y="471170"/>
                  </a:cubicBezTo>
                  <a:cubicBezTo>
                    <a:pt x="485140" y="467360"/>
                    <a:pt x="483870" y="417830"/>
                    <a:pt x="483870" y="386080"/>
                  </a:cubicBezTo>
                  <a:cubicBezTo>
                    <a:pt x="483870" y="342900"/>
                    <a:pt x="494030" y="254000"/>
                    <a:pt x="510540" y="234950"/>
                  </a:cubicBezTo>
                  <a:cubicBezTo>
                    <a:pt x="516890" y="227330"/>
                    <a:pt x="527050" y="223520"/>
                    <a:pt x="533400" y="227330"/>
                  </a:cubicBezTo>
                  <a:cubicBezTo>
                    <a:pt x="552450" y="240030"/>
                    <a:pt x="561340" y="444500"/>
                    <a:pt x="543560" y="458470"/>
                  </a:cubicBezTo>
                  <a:cubicBezTo>
                    <a:pt x="537210" y="463550"/>
                    <a:pt x="524510" y="459740"/>
                    <a:pt x="519430" y="452120"/>
                  </a:cubicBezTo>
                  <a:cubicBezTo>
                    <a:pt x="502920" y="427990"/>
                    <a:pt x="533400" y="233680"/>
                    <a:pt x="553720" y="210820"/>
                  </a:cubicBezTo>
                  <a:cubicBezTo>
                    <a:pt x="560070" y="204470"/>
                    <a:pt x="568960" y="201930"/>
                    <a:pt x="574040" y="205740"/>
                  </a:cubicBezTo>
                  <a:cubicBezTo>
                    <a:pt x="586740" y="213360"/>
                    <a:pt x="598170" y="287020"/>
                    <a:pt x="594360" y="303530"/>
                  </a:cubicBezTo>
                  <a:cubicBezTo>
                    <a:pt x="593090" y="309880"/>
                    <a:pt x="588010" y="313690"/>
                    <a:pt x="584200" y="314960"/>
                  </a:cubicBezTo>
                  <a:cubicBezTo>
                    <a:pt x="580390" y="316230"/>
                    <a:pt x="570230" y="312420"/>
                    <a:pt x="568960" y="307340"/>
                  </a:cubicBezTo>
                  <a:cubicBezTo>
                    <a:pt x="566420" y="297180"/>
                    <a:pt x="588010" y="257810"/>
                    <a:pt x="599440" y="250190"/>
                  </a:cubicBezTo>
                  <a:cubicBezTo>
                    <a:pt x="605790" y="246380"/>
                    <a:pt x="614680" y="245110"/>
                    <a:pt x="618490" y="248920"/>
                  </a:cubicBezTo>
                  <a:cubicBezTo>
                    <a:pt x="626110" y="256540"/>
                    <a:pt x="618490" y="285750"/>
                    <a:pt x="623570" y="313690"/>
                  </a:cubicBezTo>
                  <a:cubicBezTo>
                    <a:pt x="632460" y="364490"/>
                    <a:pt x="698500" y="514350"/>
                    <a:pt x="685800" y="528320"/>
                  </a:cubicBezTo>
                  <a:cubicBezTo>
                    <a:pt x="681990" y="532130"/>
                    <a:pt x="668020" y="529590"/>
                    <a:pt x="664210" y="524510"/>
                  </a:cubicBezTo>
                  <a:cubicBezTo>
                    <a:pt x="659130" y="518160"/>
                    <a:pt x="665480" y="504190"/>
                    <a:pt x="668020" y="486410"/>
                  </a:cubicBezTo>
                  <a:cubicBezTo>
                    <a:pt x="673100" y="444500"/>
                    <a:pt x="679450" y="295910"/>
                    <a:pt x="699770" y="271780"/>
                  </a:cubicBezTo>
                  <a:cubicBezTo>
                    <a:pt x="706120" y="264160"/>
                    <a:pt x="718820" y="260350"/>
                    <a:pt x="722630" y="264160"/>
                  </a:cubicBezTo>
                  <a:cubicBezTo>
                    <a:pt x="735330" y="276860"/>
                    <a:pt x="669290" y="467360"/>
                    <a:pt x="643890" y="514350"/>
                  </a:cubicBezTo>
                  <a:cubicBezTo>
                    <a:pt x="632460" y="535940"/>
                    <a:pt x="619760" y="556260"/>
                    <a:pt x="609600" y="554990"/>
                  </a:cubicBezTo>
                  <a:cubicBezTo>
                    <a:pt x="596900" y="552450"/>
                    <a:pt x="585470" y="501650"/>
                    <a:pt x="579120" y="463550"/>
                  </a:cubicBezTo>
                  <a:cubicBezTo>
                    <a:pt x="568960" y="402590"/>
                    <a:pt x="594360" y="229870"/>
                    <a:pt x="577850" y="217170"/>
                  </a:cubicBezTo>
                  <a:cubicBezTo>
                    <a:pt x="574040" y="213360"/>
                    <a:pt x="566420" y="215900"/>
                    <a:pt x="561340" y="220980"/>
                  </a:cubicBezTo>
                  <a:cubicBezTo>
                    <a:pt x="551180" y="231140"/>
                    <a:pt x="546100" y="262890"/>
                    <a:pt x="541020" y="294640"/>
                  </a:cubicBezTo>
                  <a:cubicBezTo>
                    <a:pt x="530860" y="354330"/>
                    <a:pt x="532130" y="509270"/>
                    <a:pt x="523240" y="552450"/>
                  </a:cubicBezTo>
                  <a:cubicBezTo>
                    <a:pt x="520700" y="567690"/>
                    <a:pt x="518160" y="576580"/>
                    <a:pt x="513080" y="582930"/>
                  </a:cubicBezTo>
                  <a:cubicBezTo>
                    <a:pt x="509270" y="586740"/>
                    <a:pt x="500380" y="591820"/>
                    <a:pt x="496570" y="589280"/>
                  </a:cubicBezTo>
                  <a:cubicBezTo>
                    <a:pt x="485140" y="581660"/>
                    <a:pt x="483870" y="510540"/>
                    <a:pt x="483870" y="462280"/>
                  </a:cubicBezTo>
                  <a:cubicBezTo>
                    <a:pt x="485140" y="400050"/>
                    <a:pt x="488950" y="285750"/>
                    <a:pt x="510540" y="248920"/>
                  </a:cubicBezTo>
                  <a:cubicBezTo>
                    <a:pt x="520700" y="231140"/>
                    <a:pt x="537210" y="223520"/>
                    <a:pt x="549910" y="220980"/>
                  </a:cubicBezTo>
                  <a:cubicBezTo>
                    <a:pt x="561340" y="218440"/>
                    <a:pt x="577850" y="219710"/>
                    <a:pt x="584200" y="229870"/>
                  </a:cubicBezTo>
                  <a:cubicBezTo>
                    <a:pt x="598170" y="250190"/>
                    <a:pt x="577850" y="351790"/>
                    <a:pt x="567690" y="374650"/>
                  </a:cubicBezTo>
                  <a:cubicBezTo>
                    <a:pt x="563880" y="382270"/>
                    <a:pt x="558800" y="388620"/>
                    <a:pt x="554990" y="388620"/>
                  </a:cubicBezTo>
                  <a:cubicBezTo>
                    <a:pt x="549910" y="388620"/>
                    <a:pt x="543560" y="382270"/>
                    <a:pt x="541020" y="374650"/>
                  </a:cubicBezTo>
                  <a:cubicBezTo>
                    <a:pt x="535940" y="355600"/>
                    <a:pt x="557530" y="287020"/>
                    <a:pt x="571500" y="261620"/>
                  </a:cubicBezTo>
                  <a:cubicBezTo>
                    <a:pt x="580390" y="245110"/>
                    <a:pt x="590550" y="229870"/>
                    <a:pt x="600710" y="227330"/>
                  </a:cubicBezTo>
                  <a:cubicBezTo>
                    <a:pt x="608330" y="226060"/>
                    <a:pt x="618490" y="227330"/>
                    <a:pt x="624840" y="237490"/>
                  </a:cubicBezTo>
                  <a:cubicBezTo>
                    <a:pt x="650240" y="274320"/>
                    <a:pt x="661670" y="603250"/>
                    <a:pt x="637540" y="622300"/>
                  </a:cubicBezTo>
                  <a:cubicBezTo>
                    <a:pt x="631190" y="627380"/>
                    <a:pt x="614680" y="619760"/>
                    <a:pt x="613410" y="615950"/>
                  </a:cubicBezTo>
                  <a:cubicBezTo>
                    <a:pt x="613410" y="613410"/>
                    <a:pt x="622300" y="612140"/>
                    <a:pt x="626110" y="605790"/>
                  </a:cubicBezTo>
                  <a:cubicBezTo>
                    <a:pt x="637540" y="584200"/>
                    <a:pt x="629920" y="496570"/>
                    <a:pt x="638810" y="444500"/>
                  </a:cubicBezTo>
                  <a:cubicBezTo>
                    <a:pt x="647700" y="393700"/>
                    <a:pt x="675640" y="331470"/>
                    <a:pt x="678180" y="294640"/>
                  </a:cubicBezTo>
                  <a:cubicBezTo>
                    <a:pt x="679450" y="274320"/>
                    <a:pt x="669290" y="255270"/>
                    <a:pt x="673100" y="246380"/>
                  </a:cubicBezTo>
                  <a:cubicBezTo>
                    <a:pt x="675640" y="241300"/>
                    <a:pt x="680720" y="237490"/>
                    <a:pt x="684530" y="237490"/>
                  </a:cubicBezTo>
                  <a:cubicBezTo>
                    <a:pt x="688340" y="237490"/>
                    <a:pt x="695960" y="241300"/>
                    <a:pt x="698500" y="248920"/>
                  </a:cubicBezTo>
                  <a:cubicBezTo>
                    <a:pt x="706120" y="271780"/>
                    <a:pt x="674370" y="398780"/>
                    <a:pt x="655320" y="419100"/>
                  </a:cubicBezTo>
                  <a:cubicBezTo>
                    <a:pt x="648970" y="426720"/>
                    <a:pt x="640080" y="429260"/>
                    <a:pt x="633730" y="426720"/>
                  </a:cubicBezTo>
                  <a:cubicBezTo>
                    <a:pt x="627380" y="424180"/>
                    <a:pt x="621030" y="416560"/>
                    <a:pt x="617220" y="403860"/>
                  </a:cubicBezTo>
                  <a:cubicBezTo>
                    <a:pt x="605790" y="373380"/>
                    <a:pt x="615950" y="275590"/>
                    <a:pt x="605790" y="228600"/>
                  </a:cubicBezTo>
                  <a:cubicBezTo>
                    <a:pt x="598170" y="195580"/>
                    <a:pt x="594360" y="153670"/>
                    <a:pt x="572770" y="146050"/>
                  </a:cubicBezTo>
                  <a:cubicBezTo>
                    <a:pt x="541020" y="135890"/>
                    <a:pt x="469900" y="200660"/>
                    <a:pt x="412750" y="238760"/>
                  </a:cubicBezTo>
                  <a:cubicBezTo>
                    <a:pt x="340360" y="287020"/>
                    <a:pt x="208280" y="412750"/>
                    <a:pt x="176530" y="419100"/>
                  </a:cubicBezTo>
                  <a:cubicBezTo>
                    <a:pt x="170180" y="420370"/>
                    <a:pt x="163830" y="417830"/>
                    <a:pt x="162560" y="415290"/>
                  </a:cubicBezTo>
                  <a:cubicBezTo>
                    <a:pt x="161290" y="412750"/>
                    <a:pt x="173990" y="402590"/>
                    <a:pt x="172720" y="400050"/>
                  </a:cubicBezTo>
                  <a:cubicBezTo>
                    <a:pt x="171450" y="397510"/>
                    <a:pt x="157480" y="401320"/>
                    <a:pt x="154940" y="397510"/>
                  </a:cubicBezTo>
                  <a:cubicBezTo>
                    <a:pt x="152400" y="393700"/>
                    <a:pt x="151130" y="386080"/>
                    <a:pt x="156210" y="381000"/>
                  </a:cubicBezTo>
                  <a:cubicBezTo>
                    <a:pt x="170180" y="365760"/>
                    <a:pt x="274320" y="378460"/>
                    <a:pt x="318770" y="359410"/>
                  </a:cubicBezTo>
                  <a:cubicBezTo>
                    <a:pt x="356870" y="342900"/>
                    <a:pt x="393700" y="279400"/>
                    <a:pt x="410210" y="281940"/>
                  </a:cubicBezTo>
                  <a:cubicBezTo>
                    <a:pt x="417830" y="283210"/>
                    <a:pt x="425450" y="295910"/>
                    <a:pt x="422910" y="302260"/>
                  </a:cubicBezTo>
                  <a:cubicBezTo>
                    <a:pt x="417830" y="318770"/>
                    <a:pt x="337820" y="336550"/>
                    <a:pt x="292100" y="351790"/>
                  </a:cubicBezTo>
                  <a:cubicBezTo>
                    <a:pt x="243840" y="368300"/>
                    <a:pt x="162560" y="406400"/>
                    <a:pt x="140970" y="397510"/>
                  </a:cubicBezTo>
                  <a:cubicBezTo>
                    <a:pt x="132080" y="393700"/>
                    <a:pt x="128270" y="382270"/>
                    <a:pt x="129540" y="375920"/>
                  </a:cubicBezTo>
                  <a:cubicBezTo>
                    <a:pt x="132080" y="368300"/>
                    <a:pt x="144780" y="359410"/>
                    <a:pt x="160020" y="354330"/>
                  </a:cubicBezTo>
                  <a:cubicBezTo>
                    <a:pt x="193040" y="344170"/>
                    <a:pt x="266700" y="356870"/>
                    <a:pt x="327660" y="350520"/>
                  </a:cubicBezTo>
                  <a:cubicBezTo>
                    <a:pt x="403860" y="342900"/>
                    <a:pt x="566420" y="287020"/>
                    <a:pt x="582930" y="302260"/>
                  </a:cubicBezTo>
                  <a:cubicBezTo>
                    <a:pt x="588010" y="307340"/>
                    <a:pt x="585470" y="316230"/>
                    <a:pt x="580390" y="323850"/>
                  </a:cubicBezTo>
                  <a:cubicBezTo>
                    <a:pt x="570230" y="339090"/>
                    <a:pt x="530860" y="353060"/>
                    <a:pt x="492760" y="369570"/>
                  </a:cubicBezTo>
                  <a:cubicBezTo>
                    <a:pt x="427990" y="396240"/>
                    <a:pt x="242570" y="425450"/>
                    <a:pt x="224790" y="455930"/>
                  </a:cubicBezTo>
                  <a:cubicBezTo>
                    <a:pt x="218440" y="466090"/>
                    <a:pt x="226060" y="480060"/>
                    <a:pt x="231140" y="488950"/>
                  </a:cubicBezTo>
                  <a:cubicBezTo>
                    <a:pt x="236220" y="497840"/>
                    <a:pt x="243840" y="504190"/>
                    <a:pt x="257810" y="508000"/>
                  </a:cubicBezTo>
                  <a:cubicBezTo>
                    <a:pt x="285750" y="516890"/>
                    <a:pt x="397510" y="487680"/>
                    <a:pt x="405130" y="501650"/>
                  </a:cubicBezTo>
                  <a:cubicBezTo>
                    <a:pt x="410210" y="510540"/>
                    <a:pt x="388620" y="534670"/>
                    <a:pt x="375920" y="543560"/>
                  </a:cubicBezTo>
                  <a:cubicBezTo>
                    <a:pt x="364490" y="552450"/>
                    <a:pt x="349250" y="554990"/>
                    <a:pt x="335280" y="556260"/>
                  </a:cubicBezTo>
                  <a:cubicBezTo>
                    <a:pt x="321310" y="557530"/>
                    <a:pt x="299720" y="557530"/>
                    <a:pt x="292100" y="547370"/>
                  </a:cubicBezTo>
                  <a:cubicBezTo>
                    <a:pt x="281940" y="535940"/>
                    <a:pt x="279400" y="501650"/>
                    <a:pt x="292100" y="482600"/>
                  </a:cubicBezTo>
                  <a:cubicBezTo>
                    <a:pt x="313690" y="449580"/>
                    <a:pt x="403860" y="429260"/>
                    <a:pt x="473710" y="408940"/>
                  </a:cubicBezTo>
                  <a:cubicBezTo>
                    <a:pt x="562610" y="383540"/>
                    <a:pt x="751840" y="342900"/>
                    <a:pt x="788670" y="353060"/>
                  </a:cubicBezTo>
                  <a:cubicBezTo>
                    <a:pt x="797560" y="355600"/>
                    <a:pt x="803910" y="359410"/>
                    <a:pt x="803910" y="365760"/>
                  </a:cubicBezTo>
                  <a:cubicBezTo>
                    <a:pt x="805180" y="381000"/>
                    <a:pt x="748030" y="421640"/>
                    <a:pt x="727710" y="449580"/>
                  </a:cubicBezTo>
                  <a:cubicBezTo>
                    <a:pt x="709930" y="473710"/>
                    <a:pt x="702310" y="505460"/>
                    <a:pt x="684530" y="524510"/>
                  </a:cubicBezTo>
                  <a:cubicBezTo>
                    <a:pt x="669290" y="539750"/>
                    <a:pt x="642620" y="561340"/>
                    <a:pt x="633730" y="558800"/>
                  </a:cubicBezTo>
                  <a:cubicBezTo>
                    <a:pt x="628650" y="557530"/>
                    <a:pt x="622300" y="541020"/>
                    <a:pt x="624840" y="538480"/>
                  </a:cubicBezTo>
                  <a:cubicBezTo>
                    <a:pt x="627380" y="535940"/>
                    <a:pt x="637540" y="543560"/>
                    <a:pt x="645160" y="539750"/>
                  </a:cubicBezTo>
                  <a:cubicBezTo>
                    <a:pt x="664210" y="530860"/>
                    <a:pt x="730250" y="466090"/>
                    <a:pt x="721360" y="441960"/>
                  </a:cubicBezTo>
                  <a:cubicBezTo>
                    <a:pt x="709930" y="410210"/>
                    <a:pt x="572770" y="407670"/>
                    <a:pt x="494030" y="394970"/>
                  </a:cubicBezTo>
                  <a:cubicBezTo>
                    <a:pt x="408940" y="381000"/>
                    <a:pt x="257810" y="378460"/>
                    <a:pt x="227330" y="364490"/>
                  </a:cubicBezTo>
                  <a:cubicBezTo>
                    <a:pt x="219710" y="360680"/>
                    <a:pt x="215900" y="358140"/>
                    <a:pt x="215900" y="354330"/>
                  </a:cubicBezTo>
                  <a:cubicBezTo>
                    <a:pt x="215900" y="350520"/>
                    <a:pt x="228600" y="339090"/>
                    <a:pt x="232410" y="340360"/>
                  </a:cubicBezTo>
                  <a:cubicBezTo>
                    <a:pt x="236220" y="341630"/>
                    <a:pt x="242570" y="353060"/>
                    <a:pt x="241300" y="356870"/>
                  </a:cubicBezTo>
                  <a:cubicBezTo>
                    <a:pt x="240030" y="360680"/>
                    <a:pt x="228600" y="365760"/>
                    <a:pt x="224790" y="364490"/>
                  </a:cubicBezTo>
                  <a:cubicBezTo>
                    <a:pt x="220980" y="363220"/>
                    <a:pt x="214630" y="350520"/>
                    <a:pt x="217170" y="346710"/>
                  </a:cubicBezTo>
                  <a:cubicBezTo>
                    <a:pt x="228600" y="330200"/>
                    <a:pt x="408940" y="356870"/>
                    <a:pt x="497840" y="369570"/>
                  </a:cubicBezTo>
                  <a:cubicBezTo>
                    <a:pt x="579120" y="382270"/>
                    <a:pt x="704850" y="389890"/>
                    <a:pt x="730250" y="420370"/>
                  </a:cubicBezTo>
                  <a:cubicBezTo>
                    <a:pt x="741680" y="434340"/>
                    <a:pt x="739140" y="455930"/>
                    <a:pt x="732790" y="471170"/>
                  </a:cubicBezTo>
                  <a:cubicBezTo>
                    <a:pt x="725170" y="487680"/>
                    <a:pt x="695960" y="499110"/>
                    <a:pt x="684530" y="514350"/>
                  </a:cubicBezTo>
                  <a:cubicBezTo>
                    <a:pt x="674370" y="528320"/>
                    <a:pt x="674370" y="551180"/>
                    <a:pt x="664210" y="557530"/>
                  </a:cubicBezTo>
                  <a:cubicBezTo>
                    <a:pt x="655320" y="562610"/>
                    <a:pt x="636270" y="562610"/>
                    <a:pt x="629920" y="557530"/>
                  </a:cubicBezTo>
                  <a:cubicBezTo>
                    <a:pt x="624840" y="553720"/>
                    <a:pt x="622300" y="544830"/>
                    <a:pt x="624840" y="538480"/>
                  </a:cubicBezTo>
                  <a:cubicBezTo>
                    <a:pt x="628650" y="529590"/>
                    <a:pt x="651510" y="524510"/>
                    <a:pt x="662940" y="511810"/>
                  </a:cubicBezTo>
                  <a:cubicBezTo>
                    <a:pt x="679450" y="494030"/>
                    <a:pt x="689610" y="458470"/>
                    <a:pt x="708660" y="433070"/>
                  </a:cubicBezTo>
                  <a:cubicBezTo>
                    <a:pt x="730250" y="405130"/>
                    <a:pt x="775970" y="353060"/>
                    <a:pt x="791210" y="353060"/>
                  </a:cubicBezTo>
                  <a:cubicBezTo>
                    <a:pt x="797560" y="353060"/>
                    <a:pt x="803910" y="361950"/>
                    <a:pt x="803910" y="365760"/>
                  </a:cubicBezTo>
                  <a:cubicBezTo>
                    <a:pt x="803910" y="369570"/>
                    <a:pt x="801370" y="374650"/>
                    <a:pt x="793750" y="378460"/>
                  </a:cubicBezTo>
                  <a:cubicBezTo>
                    <a:pt x="762000" y="397510"/>
                    <a:pt x="570230" y="408940"/>
                    <a:pt x="482600" y="433070"/>
                  </a:cubicBezTo>
                  <a:cubicBezTo>
                    <a:pt x="415290" y="450850"/>
                    <a:pt x="328930" y="471170"/>
                    <a:pt x="309880" y="496570"/>
                  </a:cubicBezTo>
                  <a:cubicBezTo>
                    <a:pt x="300990" y="508000"/>
                    <a:pt x="302260" y="528320"/>
                    <a:pt x="308610" y="533400"/>
                  </a:cubicBezTo>
                  <a:cubicBezTo>
                    <a:pt x="316230" y="539750"/>
                    <a:pt x="345440" y="530860"/>
                    <a:pt x="359410" y="524510"/>
                  </a:cubicBezTo>
                  <a:cubicBezTo>
                    <a:pt x="373380" y="518160"/>
                    <a:pt x="384810" y="496570"/>
                    <a:pt x="393700" y="496570"/>
                  </a:cubicBezTo>
                  <a:cubicBezTo>
                    <a:pt x="398780" y="496570"/>
                    <a:pt x="406400" y="504190"/>
                    <a:pt x="407670" y="508000"/>
                  </a:cubicBezTo>
                  <a:cubicBezTo>
                    <a:pt x="408940" y="511810"/>
                    <a:pt x="405130" y="518160"/>
                    <a:pt x="398780" y="521970"/>
                  </a:cubicBezTo>
                  <a:cubicBezTo>
                    <a:pt x="379730" y="533400"/>
                    <a:pt x="280670" y="539750"/>
                    <a:pt x="247650" y="529590"/>
                  </a:cubicBezTo>
                  <a:cubicBezTo>
                    <a:pt x="228600" y="524510"/>
                    <a:pt x="217170" y="513080"/>
                    <a:pt x="208280" y="500380"/>
                  </a:cubicBezTo>
                  <a:cubicBezTo>
                    <a:pt x="199390" y="488950"/>
                    <a:pt x="189230" y="469900"/>
                    <a:pt x="191770" y="458470"/>
                  </a:cubicBezTo>
                  <a:cubicBezTo>
                    <a:pt x="194310" y="447040"/>
                    <a:pt x="204470" y="438150"/>
                    <a:pt x="218440" y="430530"/>
                  </a:cubicBezTo>
                  <a:cubicBezTo>
                    <a:pt x="243840" y="415290"/>
                    <a:pt x="297180" y="415290"/>
                    <a:pt x="344170" y="398780"/>
                  </a:cubicBezTo>
                  <a:cubicBezTo>
                    <a:pt x="410210" y="375920"/>
                    <a:pt x="543560" y="289560"/>
                    <a:pt x="571500" y="299720"/>
                  </a:cubicBezTo>
                  <a:cubicBezTo>
                    <a:pt x="580390" y="302260"/>
                    <a:pt x="586740" y="314960"/>
                    <a:pt x="582930" y="321310"/>
                  </a:cubicBezTo>
                  <a:cubicBezTo>
                    <a:pt x="572770" y="344170"/>
                    <a:pt x="403860" y="367030"/>
                    <a:pt x="327660" y="375920"/>
                  </a:cubicBezTo>
                  <a:cubicBezTo>
                    <a:pt x="266700" y="383540"/>
                    <a:pt x="187960" y="370840"/>
                    <a:pt x="160020" y="381000"/>
                  </a:cubicBezTo>
                  <a:cubicBezTo>
                    <a:pt x="149860" y="384810"/>
                    <a:pt x="147320" y="397510"/>
                    <a:pt x="140970" y="397510"/>
                  </a:cubicBezTo>
                  <a:cubicBezTo>
                    <a:pt x="135890" y="397510"/>
                    <a:pt x="127000" y="392430"/>
                    <a:pt x="127000" y="387350"/>
                  </a:cubicBezTo>
                  <a:cubicBezTo>
                    <a:pt x="125730" y="381000"/>
                    <a:pt x="135890" y="369570"/>
                    <a:pt x="147320" y="361950"/>
                  </a:cubicBezTo>
                  <a:cubicBezTo>
                    <a:pt x="171450" y="346710"/>
                    <a:pt x="238760" y="342900"/>
                    <a:pt x="281940" y="328930"/>
                  </a:cubicBezTo>
                  <a:cubicBezTo>
                    <a:pt x="322580" y="314960"/>
                    <a:pt x="375920" y="279400"/>
                    <a:pt x="400050" y="278130"/>
                  </a:cubicBezTo>
                  <a:cubicBezTo>
                    <a:pt x="410210" y="278130"/>
                    <a:pt x="417830" y="280670"/>
                    <a:pt x="421640" y="285750"/>
                  </a:cubicBezTo>
                  <a:cubicBezTo>
                    <a:pt x="424180" y="289560"/>
                    <a:pt x="425450" y="295910"/>
                    <a:pt x="422910" y="302260"/>
                  </a:cubicBezTo>
                  <a:cubicBezTo>
                    <a:pt x="415290" y="320040"/>
                    <a:pt x="363220" y="367030"/>
                    <a:pt x="325120" y="383540"/>
                  </a:cubicBezTo>
                  <a:cubicBezTo>
                    <a:pt x="284480" y="401320"/>
                    <a:pt x="215900" y="403860"/>
                    <a:pt x="186690" y="403860"/>
                  </a:cubicBezTo>
                  <a:cubicBezTo>
                    <a:pt x="173990" y="403860"/>
                    <a:pt x="162560" y="405130"/>
                    <a:pt x="157480" y="400050"/>
                  </a:cubicBezTo>
                  <a:cubicBezTo>
                    <a:pt x="153670" y="396240"/>
                    <a:pt x="152400" y="383540"/>
                    <a:pt x="153670" y="383540"/>
                  </a:cubicBezTo>
                  <a:cubicBezTo>
                    <a:pt x="154940" y="382270"/>
                    <a:pt x="177800" y="417830"/>
                    <a:pt x="176530" y="419100"/>
                  </a:cubicBezTo>
                  <a:cubicBezTo>
                    <a:pt x="175260" y="420370"/>
                    <a:pt x="160020" y="410210"/>
                    <a:pt x="160020" y="403860"/>
                  </a:cubicBezTo>
                  <a:cubicBezTo>
                    <a:pt x="160020" y="396240"/>
                    <a:pt x="171450" y="387350"/>
                    <a:pt x="182880" y="375920"/>
                  </a:cubicBezTo>
                  <a:cubicBezTo>
                    <a:pt x="205740" y="353060"/>
                    <a:pt x="251460" y="320040"/>
                    <a:pt x="299720" y="287020"/>
                  </a:cubicBezTo>
                  <a:cubicBezTo>
                    <a:pt x="369570" y="238760"/>
                    <a:pt x="518160" y="119380"/>
                    <a:pt x="565150" y="124460"/>
                  </a:cubicBezTo>
                  <a:cubicBezTo>
                    <a:pt x="582930" y="125730"/>
                    <a:pt x="590550" y="143510"/>
                    <a:pt x="600710" y="157480"/>
                  </a:cubicBezTo>
                  <a:cubicBezTo>
                    <a:pt x="613410" y="175260"/>
                    <a:pt x="623570" y="196850"/>
                    <a:pt x="631190" y="226060"/>
                  </a:cubicBezTo>
                  <a:cubicBezTo>
                    <a:pt x="641350" y="270510"/>
                    <a:pt x="631190" y="373380"/>
                    <a:pt x="641350" y="401320"/>
                  </a:cubicBezTo>
                  <a:cubicBezTo>
                    <a:pt x="645160" y="411480"/>
                    <a:pt x="656590" y="415290"/>
                    <a:pt x="655320" y="419100"/>
                  </a:cubicBezTo>
                  <a:cubicBezTo>
                    <a:pt x="654050" y="422910"/>
                    <a:pt x="637540" y="430530"/>
                    <a:pt x="633730" y="426720"/>
                  </a:cubicBezTo>
                  <a:cubicBezTo>
                    <a:pt x="626110" y="420370"/>
                    <a:pt x="635000" y="377190"/>
                    <a:pt x="640080" y="349250"/>
                  </a:cubicBezTo>
                  <a:cubicBezTo>
                    <a:pt x="646430" y="316230"/>
                    <a:pt x="659130" y="255270"/>
                    <a:pt x="674370" y="243840"/>
                  </a:cubicBezTo>
                  <a:cubicBezTo>
                    <a:pt x="680720" y="238760"/>
                    <a:pt x="690880" y="238760"/>
                    <a:pt x="695960" y="242570"/>
                  </a:cubicBezTo>
                  <a:cubicBezTo>
                    <a:pt x="703580" y="248920"/>
                    <a:pt x="703580" y="276860"/>
                    <a:pt x="702310" y="299720"/>
                  </a:cubicBezTo>
                  <a:cubicBezTo>
                    <a:pt x="699770" y="337820"/>
                    <a:pt x="670560" y="402590"/>
                    <a:pt x="664210" y="445770"/>
                  </a:cubicBezTo>
                  <a:cubicBezTo>
                    <a:pt x="659130" y="480060"/>
                    <a:pt x="664210" y="508000"/>
                    <a:pt x="659130" y="538480"/>
                  </a:cubicBezTo>
                  <a:cubicBezTo>
                    <a:pt x="654050" y="567690"/>
                    <a:pt x="646430" y="610870"/>
                    <a:pt x="637540" y="622300"/>
                  </a:cubicBezTo>
                  <a:cubicBezTo>
                    <a:pt x="633730" y="627380"/>
                    <a:pt x="628650" y="628650"/>
                    <a:pt x="624840" y="628650"/>
                  </a:cubicBezTo>
                  <a:cubicBezTo>
                    <a:pt x="621030" y="628650"/>
                    <a:pt x="617220" y="626110"/>
                    <a:pt x="613410" y="619760"/>
                  </a:cubicBezTo>
                  <a:cubicBezTo>
                    <a:pt x="596900" y="586740"/>
                    <a:pt x="615950" y="251460"/>
                    <a:pt x="599440" y="248920"/>
                  </a:cubicBezTo>
                  <a:cubicBezTo>
                    <a:pt x="589280" y="247650"/>
                    <a:pt x="568960" y="384810"/>
                    <a:pt x="554990" y="388620"/>
                  </a:cubicBezTo>
                  <a:cubicBezTo>
                    <a:pt x="549910" y="389890"/>
                    <a:pt x="543560" y="383540"/>
                    <a:pt x="541020" y="377190"/>
                  </a:cubicBezTo>
                  <a:cubicBezTo>
                    <a:pt x="535940" y="364490"/>
                    <a:pt x="544830" y="330200"/>
                    <a:pt x="548640" y="306070"/>
                  </a:cubicBezTo>
                  <a:cubicBezTo>
                    <a:pt x="552450" y="279400"/>
                    <a:pt x="554990" y="226060"/>
                    <a:pt x="565150" y="220980"/>
                  </a:cubicBezTo>
                  <a:cubicBezTo>
                    <a:pt x="570230" y="218440"/>
                    <a:pt x="584200" y="226060"/>
                    <a:pt x="584200" y="229870"/>
                  </a:cubicBezTo>
                  <a:cubicBezTo>
                    <a:pt x="584200" y="236220"/>
                    <a:pt x="543560" y="240030"/>
                    <a:pt x="530860" y="259080"/>
                  </a:cubicBezTo>
                  <a:cubicBezTo>
                    <a:pt x="506730" y="294640"/>
                    <a:pt x="510540" y="403860"/>
                    <a:pt x="509270" y="462280"/>
                  </a:cubicBezTo>
                  <a:cubicBezTo>
                    <a:pt x="508000" y="506730"/>
                    <a:pt x="524510" y="563880"/>
                    <a:pt x="514350" y="580390"/>
                  </a:cubicBezTo>
                  <a:cubicBezTo>
                    <a:pt x="510540" y="586740"/>
                    <a:pt x="500380" y="590550"/>
                    <a:pt x="496570" y="589280"/>
                  </a:cubicBezTo>
                  <a:cubicBezTo>
                    <a:pt x="492760" y="588010"/>
                    <a:pt x="490220" y="585470"/>
                    <a:pt x="488950" y="579120"/>
                  </a:cubicBezTo>
                  <a:cubicBezTo>
                    <a:pt x="480060" y="548640"/>
                    <a:pt x="501650" y="354330"/>
                    <a:pt x="516890" y="287020"/>
                  </a:cubicBezTo>
                  <a:cubicBezTo>
                    <a:pt x="525780" y="250190"/>
                    <a:pt x="533400" y="217170"/>
                    <a:pt x="547370" y="203200"/>
                  </a:cubicBezTo>
                  <a:cubicBezTo>
                    <a:pt x="554990" y="195580"/>
                    <a:pt x="565150" y="191770"/>
                    <a:pt x="572770" y="194310"/>
                  </a:cubicBezTo>
                  <a:cubicBezTo>
                    <a:pt x="581660" y="196850"/>
                    <a:pt x="590550" y="210820"/>
                    <a:pt x="596900" y="228600"/>
                  </a:cubicBezTo>
                  <a:cubicBezTo>
                    <a:pt x="610870" y="270510"/>
                    <a:pt x="595630" y="400050"/>
                    <a:pt x="603250" y="458470"/>
                  </a:cubicBezTo>
                  <a:cubicBezTo>
                    <a:pt x="608330" y="495300"/>
                    <a:pt x="629920" y="534670"/>
                    <a:pt x="623570" y="547370"/>
                  </a:cubicBezTo>
                  <a:cubicBezTo>
                    <a:pt x="621030" y="552450"/>
                    <a:pt x="609600" y="554990"/>
                    <a:pt x="605790" y="553720"/>
                  </a:cubicBezTo>
                  <a:cubicBezTo>
                    <a:pt x="601980" y="552450"/>
                    <a:pt x="599440" y="548640"/>
                    <a:pt x="599440" y="541020"/>
                  </a:cubicBezTo>
                  <a:cubicBezTo>
                    <a:pt x="598170" y="509270"/>
                    <a:pt x="674370" y="283210"/>
                    <a:pt x="702310" y="265430"/>
                  </a:cubicBezTo>
                  <a:cubicBezTo>
                    <a:pt x="709930" y="260350"/>
                    <a:pt x="718820" y="260350"/>
                    <a:pt x="723900" y="266700"/>
                  </a:cubicBezTo>
                  <a:cubicBezTo>
                    <a:pt x="740410" y="287020"/>
                    <a:pt x="704850" y="496570"/>
                    <a:pt x="688340" y="523240"/>
                  </a:cubicBezTo>
                  <a:cubicBezTo>
                    <a:pt x="684530" y="529590"/>
                    <a:pt x="679450" y="532130"/>
                    <a:pt x="674370" y="532130"/>
                  </a:cubicBezTo>
                  <a:cubicBezTo>
                    <a:pt x="668020" y="532130"/>
                    <a:pt x="661670" y="529590"/>
                    <a:pt x="655320" y="520700"/>
                  </a:cubicBezTo>
                  <a:cubicBezTo>
                    <a:pt x="636270" y="495300"/>
                    <a:pt x="604520" y="363220"/>
                    <a:pt x="598170" y="314960"/>
                  </a:cubicBezTo>
                  <a:cubicBezTo>
                    <a:pt x="594360" y="289560"/>
                    <a:pt x="590550" y="262890"/>
                    <a:pt x="598170" y="254000"/>
                  </a:cubicBezTo>
                  <a:cubicBezTo>
                    <a:pt x="601980" y="248920"/>
                    <a:pt x="614680" y="246380"/>
                    <a:pt x="618490" y="248920"/>
                  </a:cubicBezTo>
                  <a:cubicBezTo>
                    <a:pt x="623570" y="252730"/>
                    <a:pt x="622300" y="269240"/>
                    <a:pt x="618490" y="279400"/>
                  </a:cubicBezTo>
                  <a:cubicBezTo>
                    <a:pt x="613410" y="290830"/>
                    <a:pt x="598170" y="311150"/>
                    <a:pt x="588010" y="313690"/>
                  </a:cubicBezTo>
                  <a:cubicBezTo>
                    <a:pt x="581660" y="314960"/>
                    <a:pt x="574040" y="313690"/>
                    <a:pt x="568960" y="307340"/>
                  </a:cubicBezTo>
                  <a:cubicBezTo>
                    <a:pt x="557530" y="294640"/>
                    <a:pt x="547370" y="229870"/>
                    <a:pt x="553720" y="214630"/>
                  </a:cubicBezTo>
                  <a:cubicBezTo>
                    <a:pt x="556260" y="208280"/>
                    <a:pt x="565150" y="201930"/>
                    <a:pt x="568960" y="203200"/>
                  </a:cubicBezTo>
                  <a:cubicBezTo>
                    <a:pt x="575310" y="205740"/>
                    <a:pt x="576580" y="231140"/>
                    <a:pt x="576580" y="254000"/>
                  </a:cubicBezTo>
                  <a:cubicBezTo>
                    <a:pt x="576580" y="298450"/>
                    <a:pt x="563880" y="433070"/>
                    <a:pt x="544830" y="454660"/>
                  </a:cubicBezTo>
                  <a:cubicBezTo>
                    <a:pt x="538480" y="462280"/>
                    <a:pt x="528320" y="463550"/>
                    <a:pt x="523240" y="461010"/>
                  </a:cubicBezTo>
                  <a:cubicBezTo>
                    <a:pt x="516890" y="458470"/>
                    <a:pt x="514350" y="448310"/>
                    <a:pt x="511810" y="435610"/>
                  </a:cubicBezTo>
                  <a:cubicBezTo>
                    <a:pt x="504190" y="401320"/>
                    <a:pt x="500380" y="261620"/>
                    <a:pt x="510540" y="234950"/>
                  </a:cubicBezTo>
                  <a:cubicBezTo>
                    <a:pt x="514350" y="227330"/>
                    <a:pt x="519430" y="222250"/>
                    <a:pt x="523240" y="222250"/>
                  </a:cubicBezTo>
                  <a:cubicBezTo>
                    <a:pt x="527050" y="222250"/>
                    <a:pt x="533400" y="228600"/>
                    <a:pt x="535940" y="236220"/>
                  </a:cubicBezTo>
                  <a:cubicBezTo>
                    <a:pt x="542290" y="259080"/>
                    <a:pt x="511810" y="344170"/>
                    <a:pt x="509270" y="386080"/>
                  </a:cubicBezTo>
                  <a:cubicBezTo>
                    <a:pt x="506730" y="416560"/>
                    <a:pt x="520700" y="454660"/>
                    <a:pt x="513080" y="466090"/>
                  </a:cubicBezTo>
                  <a:cubicBezTo>
                    <a:pt x="509270" y="471170"/>
                    <a:pt x="500380" y="472440"/>
                    <a:pt x="496570" y="471170"/>
                  </a:cubicBezTo>
                  <a:cubicBezTo>
                    <a:pt x="492760" y="469900"/>
                    <a:pt x="488950" y="463550"/>
                    <a:pt x="488950" y="458470"/>
                  </a:cubicBezTo>
                  <a:cubicBezTo>
                    <a:pt x="488950" y="447040"/>
                    <a:pt x="511810" y="434340"/>
                    <a:pt x="521970" y="410210"/>
                  </a:cubicBezTo>
                  <a:cubicBezTo>
                    <a:pt x="544830" y="358140"/>
                    <a:pt x="558800" y="212090"/>
                    <a:pt x="582930" y="143510"/>
                  </a:cubicBezTo>
                  <a:cubicBezTo>
                    <a:pt x="599440" y="96520"/>
                    <a:pt x="614680" y="41910"/>
                    <a:pt x="638810" y="30480"/>
                  </a:cubicBezTo>
                  <a:cubicBezTo>
                    <a:pt x="656590" y="22860"/>
                    <a:pt x="689610" y="38100"/>
                    <a:pt x="701040" y="48260"/>
                  </a:cubicBezTo>
                  <a:cubicBezTo>
                    <a:pt x="708660" y="54610"/>
                    <a:pt x="708660" y="58420"/>
                    <a:pt x="711200" y="71120"/>
                  </a:cubicBezTo>
                  <a:cubicBezTo>
                    <a:pt x="721360" y="120650"/>
                    <a:pt x="731520" y="419100"/>
                    <a:pt x="711200" y="453390"/>
                  </a:cubicBezTo>
                  <a:cubicBezTo>
                    <a:pt x="706120" y="461010"/>
                    <a:pt x="698500" y="463550"/>
                    <a:pt x="694690" y="462280"/>
                  </a:cubicBezTo>
                  <a:cubicBezTo>
                    <a:pt x="690880" y="461010"/>
                    <a:pt x="688340" y="457200"/>
                    <a:pt x="685800" y="449580"/>
                  </a:cubicBezTo>
                  <a:cubicBezTo>
                    <a:pt x="674370" y="411480"/>
                    <a:pt x="675640" y="99060"/>
                    <a:pt x="697230" y="87630"/>
                  </a:cubicBezTo>
                  <a:cubicBezTo>
                    <a:pt x="702310" y="85090"/>
                    <a:pt x="715010" y="91440"/>
                    <a:pt x="717550" y="100330"/>
                  </a:cubicBezTo>
                  <a:cubicBezTo>
                    <a:pt x="726440" y="125730"/>
                    <a:pt x="674370" y="220980"/>
                    <a:pt x="648970" y="284480"/>
                  </a:cubicBezTo>
                  <a:cubicBezTo>
                    <a:pt x="621030" y="354330"/>
                    <a:pt x="588010" y="449580"/>
                    <a:pt x="557530" y="500380"/>
                  </a:cubicBezTo>
                  <a:cubicBezTo>
                    <a:pt x="538480" y="532130"/>
                    <a:pt x="515620" y="571500"/>
                    <a:pt x="501650" y="571500"/>
                  </a:cubicBezTo>
                  <a:cubicBezTo>
                    <a:pt x="494030" y="571500"/>
                    <a:pt x="487680" y="561340"/>
                    <a:pt x="482600" y="548640"/>
                  </a:cubicBezTo>
                  <a:cubicBezTo>
                    <a:pt x="467360" y="510540"/>
                    <a:pt x="477520" y="377190"/>
                    <a:pt x="462280" y="289560"/>
                  </a:cubicBezTo>
                  <a:cubicBezTo>
                    <a:pt x="445770" y="195580"/>
                    <a:pt x="370840" y="7620"/>
                    <a:pt x="381000" y="1270"/>
                  </a:cubicBezTo>
                  <a:cubicBezTo>
                    <a:pt x="383540" y="0"/>
                    <a:pt x="396240" y="8890"/>
                    <a:pt x="397510" y="16510"/>
                  </a:cubicBezTo>
                  <a:cubicBezTo>
                    <a:pt x="400050" y="36830"/>
                    <a:pt x="353060" y="100330"/>
                    <a:pt x="318770" y="135890"/>
                  </a:cubicBezTo>
                  <a:cubicBezTo>
                    <a:pt x="281940" y="175260"/>
                    <a:pt x="222250" y="199390"/>
                    <a:pt x="180340" y="240030"/>
                  </a:cubicBezTo>
                  <a:cubicBezTo>
                    <a:pt x="135890" y="283210"/>
                    <a:pt x="93980" y="363220"/>
                    <a:pt x="62230" y="392430"/>
                  </a:cubicBezTo>
                  <a:cubicBezTo>
                    <a:pt x="45720" y="407670"/>
                    <a:pt x="29210" y="419100"/>
                    <a:pt x="17780" y="419100"/>
                  </a:cubicBezTo>
                  <a:cubicBezTo>
                    <a:pt x="11430" y="419100"/>
                    <a:pt x="2540" y="412750"/>
                    <a:pt x="1270" y="408940"/>
                  </a:cubicBezTo>
                  <a:cubicBezTo>
                    <a:pt x="0" y="405130"/>
                    <a:pt x="7620" y="396240"/>
                    <a:pt x="7620" y="396240"/>
                  </a:cubicBezTo>
                </a:path>
              </a:pathLst>
            </a:custGeom>
            <a:solidFill>
              <a:srgbClr val="FFFFFF"/>
            </a:solidFill>
            <a:ln cap="sq">
              <a:noFill/>
              <a:prstDash val="solid"/>
              <a:miter/>
            </a:ln>
          </p:spPr>
          <p:txBody>
            <a:bodyPr/>
            <a:lstStyle/>
            <a:p>
              <a:endParaRPr lang="en-US"/>
            </a:p>
          </p:txBody>
        </p:sp>
      </p:grpSp>
      <p:sp>
        <p:nvSpPr>
          <p:cNvPr id="14" name="Freeform 14"/>
          <p:cNvSpPr/>
          <p:nvPr/>
        </p:nvSpPr>
        <p:spPr>
          <a:xfrm>
            <a:off x="6694074" y="4769168"/>
            <a:ext cx="1207962" cy="1133055"/>
          </a:xfrm>
          <a:custGeom>
            <a:avLst/>
            <a:gdLst/>
            <a:ahLst/>
            <a:cxnLst/>
            <a:rect l="l" t="t" r="r" b="b"/>
            <a:pathLst>
              <a:path w="1207962" h="1133055">
                <a:moveTo>
                  <a:pt x="0" y="0"/>
                </a:moveTo>
                <a:lnTo>
                  <a:pt x="1207962" y="0"/>
                </a:lnTo>
                <a:lnTo>
                  <a:pt x="1207962" y="1133055"/>
                </a:lnTo>
                <a:lnTo>
                  <a:pt x="0" y="1133055"/>
                </a:lnTo>
                <a:lnTo>
                  <a:pt x="0" y="0"/>
                </a:lnTo>
                <a:close/>
              </a:path>
            </a:pathLst>
          </a:custGeom>
          <a:blipFill>
            <a:blip r:embed="rId3"/>
            <a:stretch>
              <a:fillRect b="-50792"/>
            </a:stretch>
          </a:blipFill>
        </p:spPr>
        <p:txBody>
          <a:bodyPr/>
          <a:lstStyle/>
          <a:p>
            <a:endParaRPr lang="en-US"/>
          </a:p>
        </p:txBody>
      </p:sp>
      <p:sp>
        <p:nvSpPr>
          <p:cNvPr id="15" name="Freeform 15"/>
          <p:cNvSpPr/>
          <p:nvPr/>
        </p:nvSpPr>
        <p:spPr>
          <a:xfrm>
            <a:off x="4324171" y="2198790"/>
            <a:ext cx="1248132" cy="666296"/>
          </a:xfrm>
          <a:custGeom>
            <a:avLst/>
            <a:gdLst/>
            <a:ahLst/>
            <a:cxnLst/>
            <a:rect l="l" t="t" r="r" b="b"/>
            <a:pathLst>
              <a:path w="1248132" h="666296">
                <a:moveTo>
                  <a:pt x="0" y="0"/>
                </a:moveTo>
                <a:lnTo>
                  <a:pt x="1248133" y="0"/>
                </a:lnTo>
                <a:lnTo>
                  <a:pt x="1248133" y="666297"/>
                </a:lnTo>
                <a:lnTo>
                  <a:pt x="0" y="666297"/>
                </a:lnTo>
                <a:lnTo>
                  <a:pt x="0" y="0"/>
                </a:lnTo>
                <a:close/>
              </a:path>
            </a:pathLst>
          </a:custGeom>
          <a:blipFill>
            <a:blip r:embed="rId4"/>
            <a:stretch>
              <a:fillRect/>
            </a:stretch>
          </a:blipFill>
        </p:spPr>
        <p:txBody>
          <a:bodyPr/>
          <a:lstStyle/>
          <a:p>
            <a:endParaRPr lang="en-US"/>
          </a:p>
        </p:txBody>
      </p:sp>
      <p:sp>
        <p:nvSpPr>
          <p:cNvPr id="16" name="TextBox 16"/>
          <p:cNvSpPr txBox="1"/>
          <p:nvPr/>
        </p:nvSpPr>
        <p:spPr>
          <a:xfrm>
            <a:off x="554456" y="6294329"/>
            <a:ext cx="2888788" cy="228584"/>
          </a:xfrm>
          <a:prstGeom prst="rect">
            <a:avLst/>
          </a:prstGeom>
        </p:spPr>
        <p:txBody>
          <a:bodyPr lIns="0" tIns="0" rIns="0" bIns="0" rtlCol="0" anchor="t">
            <a:spAutoFit/>
          </a:bodyPr>
          <a:lstStyle/>
          <a:p>
            <a:pPr algn="l">
              <a:lnSpc>
                <a:spcPts val="1560"/>
              </a:lnSpc>
            </a:pPr>
            <a:r>
              <a:rPr lang="en-US" sz="1300">
                <a:solidFill>
                  <a:srgbClr val="7F7F7F"/>
                </a:solidFill>
                <a:latin typeface="Arial"/>
              </a:rPr>
              <a:t>Samsung Innovation Campus</a:t>
            </a:r>
          </a:p>
        </p:txBody>
      </p:sp>
      <p:sp>
        <p:nvSpPr>
          <p:cNvPr id="17" name="TextBox 17"/>
          <p:cNvSpPr txBox="1"/>
          <p:nvPr/>
        </p:nvSpPr>
        <p:spPr>
          <a:xfrm>
            <a:off x="140135" y="393887"/>
            <a:ext cx="4233333" cy="428571"/>
          </a:xfrm>
          <a:prstGeom prst="rect">
            <a:avLst/>
          </a:prstGeom>
        </p:spPr>
        <p:txBody>
          <a:bodyPr lIns="0" tIns="0" rIns="0" bIns="0" rtlCol="0" anchor="t">
            <a:spAutoFit/>
          </a:bodyPr>
          <a:lstStyle/>
          <a:p>
            <a:pPr algn="ctr">
              <a:lnSpc>
                <a:spcPts val="3359"/>
              </a:lnSpc>
              <a:spcBef>
                <a:spcPct val="0"/>
              </a:spcBef>
            </a:pPr>
            <a:r>
              <a:rPr lang="en-US" sz="2799">
                <a:solidFill>
                  <a:srgbClr val="FFFFFF"/>
                </a:solidFill>
                <a:latin typeface="Blinker"/>
              </a:rPr>
              <a:t>Preprocessing And Modeling </a:t>
            </a:r>
          </a:p>
        </p:txBody>
      </p:sp>
      <p:sp>
        <p:nvSpPr>
          <p:cNvPr id="18" name="Freeform 18"/>
          <p:cNvSpPr/>
          <p:nvPr/>
        </p:nvSpPr>
        <p:spPr>
          <a:xfrm>
            <a:off x="2998351" y="3984970"/>
            <a:ext cx="1248132" cy="784198"/>
          </a:xfrm>
          <a:custGeom>
            <a:avLst/>
            <a:gdLst/>
            <a:ahLst/>
            <a:cxnLst/>
            <a:rect l="l" t="t" r="r" b="b"/>
            <a:pathLst>
              <a:path w="1248132" h="784198">
                <a:moveTo>
                  <a:pt x="0" y="0"/>
                </a:moveTo>
                <a:lnTo>
                  <a:pt x="1248132" y="0"/>
                </a:lnTo>
                <a:lnTo>
                  <a:pt x="1248132" y="784197"/>
                </a:lnTo>
                <a:lnTo>
                  <a:pt x="0" y="784197"/>
                </a:lnTo>
                <a:lnTo>
                  <a:pt x="0" y="0"/>
                </a:lnTo>
                <a:close/>
              </a:path>
            </a:pathLst>
          </a:custGeom>
          <a:blipFill>
            <a:blip r:embed="rId4"/>
            <a:stretch>
              <a:fillRect l="-8847" r="-8847"/>
            </a:stretch>
          </a:blipFill>
        </p:spPr>
        <p:txBody>
          <a:bodyPr/>
          <a:lstStyle/>
          <a:p>
            <a:endParaRPr lang="en-US"/>
          </a:p>
        </p:txBody>
      </p:sp>
      <p:sp>
        <p:nvSpPr>
          <p:cNvPr id="19" name="Freeform 19"/>
          <p:cNvSpPr/>
          <p:nvPr/>
        </p:nvSpPr>
        <p:spPr>
          <a:xfrm>
            <a:off x="5710833" y="3874271"/>
            <a:ext cx="1248132" cy="666296"/>
          </a:xfrm>
          <a:custGeom>
            <a:avLst/>
            <a:gdLst/>
            <a:ahLst/>
            <a:cxnLst/>
            <a:rect l="l" t="t" r="r" b="b"/>
            <a:pathLst>
              <a:path w="1248132" h="666296">
                <a:moveTo>
                  <a:pt x="0" y="0"/>
                </a:moveTo>
                <a:lnTo>
                  <a:pt x="1248132" y="0"/>
                </a:lnTo>
                <a:lnTo>
                  <a:pt x="1248132" y="666297"/>
                </a:lnTo>
                <a:lnTo>
                  <a:pt x="0" y="666297"/>
                </a:lnTo>
                <a:lnTo>
                  <a:pt x="0" y="0"/>
                </a:lnTo>
                <a:close/>
              </a:path>
            </a:pathLst>
          </a:custGeom>
          <a:blipFill>
            <a:blip r:embed="rId4"/>
            <a:stretch>
              <a:fillRect/>
            </a:stretch>
          </a:blipFill>
        </p:spPr>
        <p:txBody>
          <a:bodyPr/>
          <a:lstStyle/>
          <a:p>
            <a:endParaRPr lang="en-US"/>
          </a:p>
        </p:txBody>
      </p:sp>
      <p:sp>
        <p:nvSpPr>
          <p:cNvPr id="20" name="TextBox 20"/>
          <p:cNvSpPr txBox="1"/>
          <p:nvPr/>
        </p:nvSpPr>
        <p:spPr>
          <a:xfrm>
            <a:off x="5710833" y="3894539"/>
            <a:ext cx="1306711" cy="190500"/>
          </a:xfrm>
          <a:prstGeom prst="rect">
            <a:avLst/>
          </a:prstGeom>
        </p:spPr>
        <p:txBody>
          <a:bodyPr lIns="0" tIns="0" rIns="0" bIns="0" rtlCol="0" anchor="t">
            <a:spAutoFit/>
          </a:bodyPr>
          <a:lstStyle/>
          <a:p>
            <a:pPr algn="ctr">
              <a:lnSpc>
                <a:spcPts val="1440"/>
              </a:lnSpc>
              <a:spcBef>
                <a:spcPct val="0"/>
              </a:spcBef>
            </a:pPr>
            <a:r>
              <a:rPr lang="en-US" sz="1200">
                <a:solidFill>
                  <a:srgbClr val="FFFFFF"/>
                </a:solidFill>
                <a:latin typeface="Blinker Bold"/>
              </a:rPr>
              <a:t>Linear Regression</a:t>
            </a:r>
          </a:p>
        </p:txBody>
      </p:sp>
      <p:sp>
        <p:nvSpPr>
          <p:cNvPr id="21" name="TextBox 21"/>
          <p:cNvSpPr txBox="1"/>
          <p:nvPr/>
        </p:nvSpPr>
        <p:spPr>
          <a:xfrm>
            <a:off x="4324171" y="2112839"/>
            <a:ext cx="1093596" cy="190500"/>
          </a:xfrm>
          <a:prstGeom prst="rect">
            <a:avLst/>
          </a:prstGeom>
        </p:spPr>
        <p:txBody>
          <a:bodyPr lIns="0" tIns="0" rIns="0" bIns="0" rtlCol="0" anchor="t">
            <a:spAutoFit/>
          </a:bodyPr>
          <a:lstStyle/>
          <a:p>
            <a:pPr algn="ctr">
              <a:lnSpc>
                <a:spcPts val="1560"/>
              </a:lnSpc>
              <a:spcBef>
                <a:spcPct val="0"/>
              </a:spcBef>
            </a:pPr>
            <a:r>
              <a:rPr lang="en-US" sz="1300">
                <a:solidFill>
                  <a:srgbClr val="FFFFFF"/>
                </a:solidFill>
                <a:latin typeface="Blinker Bold"/>
              </a:rPr>
              <a:t>Scaling</a:t>
            </a:r>
          </a:p>
        </p:txBody>
      </p:sp>
      <p:sp>
        <p:nvSpPr>
          <p:cNvPr id="22" name="TextBox 22"/>
          <p:cNvSpPr txBox="1"/>
          <p:nvPr/>
        </p:nvSpPr>
        <p:spPr>
          <a:xfrm>
            <a:off x="5788101" y="4108028"/>
            <a:ext cx="1093596" cy="190475"/>
          </a:xfrm>
          <a:prstGeom prst="rect">
            <a:avLst/>
          </a:prstGeom>
        </p:spPr>
        <p:txBody>
          <a:bodyPr lIns="0" tIns="0" rIns="0" bIns="0" rtlCol="0" anchor="t">
            <a:spAutoFit/>
          </a:bodyPr>
          <a:lstStyle/>
          <a:p>
            <a:pPr algn="ctr">
              <a:lnSpc>
                <a:spcPts val="1560"/>
              </a:lnSpc>
              <a:spcBef>
                <a:spcPct val="0"/>
              </a:spcBef>
            </a:pPr>
            <a:r>
              <a:rPr lang="en-US" sz="1300">
                <a:solidFill>
                  <a:srgbClr val="FFFFFF"/>
                </a:solidFill>
                <a:latin typeface="Blinker Bold"/>
              </a:rPr>
              <a:t>XGBoost</a:t>
            </a:r>
          </a:p>
        </p:txBody>
      </p:sp>
      <p:sp>
        <p:nvSpPr>
          <p:cNvPr id="23" name="TextBox 23"/>
          <p:cNvSpPr txBox="1"/>
          <p:nvPr/>
        </p:nvSpPr>
        <p:spPr>
          <a:xfrm>
            <a:off x="5883369" y="4311967"/>
            <a:ext cx="903059" cy="190500"/>
          </a:xfrm>
          <a:prstGeom prst="rect">
            <a:avLst/>
          </a:prstGeom>
        </p:spPr>
        <p:txBody>
          <a:bodyPr lIns="0" tIns="0" rIns="0" bIns="0" rtlCol="0" anchor="t">
            <a:spAutoFit/>
          </a:bodyPr>
          <a:lstStyle/>
          <a:p>
            <a:pPr algn="ctr">
              <a:lnSpc>
                <a:spcPts val="1440"/>
              </a:lnSpc>
              <a:spcBef>
                <a:spcPct val="0"/>
              </a:spcBef>
            </a:pPr>
            <a:r>
              <a:rPr lang="en-US" sz="1200">
                <a:solidFill>
                  <a:srgbClr val="FFFFFF"/>
                </a:solidFill>
                <a:latin typeface="Blinker Bold"/>
              </a:rPr>
              <a:t>Prophet </a:t>
            </a:r>
          </a:p>
        </p:txBody>
      </p:sp>
      <p:sp>
        <p:nvSpPr>
          <p:cNvPr id="24" name="TextBox 24"/>
          <p:cNvSpPr txBox="1"/>
          <p:nvPr/>
        </p:nvSpPr>
        <p:spPr>
          <a:xfrm>
            <a:off x="2944161" y="4085039"/>
            <a:ext cx="1429307" cy="190500"/>
          </a:xfrm>
          <a:prstGeom prst="rect">
            <a:avLst/>
          </a:prstGeom>
        </p:spPr>
        <p:txBody>
          <a:bodyPr lIns="0" tIns="0" rIns="0" bIns="0" rtlCol="0" anchor="t">
            <a:spAutoFit/>
          </a:bodyPr>
          <a:lstStyle/>
          <a:p>
            <a:pPr algn="ctr">
              <a:lnSpc>
                <a:spcPts val="1560"/>
              </a:lnSpc>
              <a:spcBef>
                <a:spcPct val="0"/>
              </a:spcBef>
            </a:pPr>
            <a:r>
              <a:rPr lang="en-US" sz="1300">
                <a:solidFill>
                  <a:srgbClr val="FFFFFF"/>
                </a:solidFill>
                <a:latin typeface="Blinker Bold"/>
              </a:rPr>
              <a:t>Mean absolute error</a:t>
            </a:r>
          </a:p>
        </p:txBody>
      </p:sp>
      <p:sp>
        <p:nvSpPr>
          <p:cNvPr id="25" name="TextBox 25"/>
          <p:cNvSpPr txBox="1"/>
          <p:nvPr/>
        </p:nvSpPr>
        <p:spPr>
          <a:xfrm>
            <a:off x="2944161" y="4411980"/>
            <a:ext cx="1429307" cy="190500"/>
          </a:xfrm>
          <a:prstGeom prst="rect">
            <a:avLst/>
          </a:prstGeom>
        </p:spPr>
        <p:txBody>
          <a:bodyPr lIns="0" tIns="0" rIns="0" bIns="0" rtlCol="0" anchor="t">
            <a:spAutoFit/>
          </a:bodyPr>
          <a:lstStyle/>
          <a:p>
            <a:pPr algn="ctr">
              <a:lnSpc>
                <a:spcPts val="1560"/>
              </a:lnSpc>
              <a:spcBef>
                <a:spcPct val="0"/>
              </a:spcBef>
            </a:pPr>
            <a:r>
              <a:rPr lang="en-US" sz="1300">
                <a:solidFill>
                  <a:srgbClr val="FFFFFF"/>
                </a:solidFill>
                <a:latin typeface="Blinker Bold"/>
              </a:rPr>
              <a:t>Score</a:t>
            </a:r>
          </a:p>
        </p:txBody>
      </p:sp>
      <p:sp>
        <p:nvSpPr>
          <p:cNvPr id="26" name="TextBox 26"/>
          <p:cNvSpPr txBox="1"/>
          <p:nvPr/>
        </p:nvSpPr>
        <p:spPr>
          <a:xfrm>
            <a:off x="4373468" y="2341439"/>
            <a:ext cx="1093596" cy="190500"/>
          </a:xfrm>
          <a:prstGeom prst="rect">
            <a:avLst/>
          </a:prstGeom>
        </p:spPr>
        <p:txBody>
          <a:bodyPr lIns="0" tIns="0" rIns="0" bIns="0" rtlCol="0" anchor="t">
            <a:spAutoFit/>
          </a:bodyPr>
          <a:lstStyle/>
          <a:p>
            <a:pPr algn="ctr">
              <a:lnSpc>
                <a:spcPts val="1560"/>
              </a:lnSpc>
              <a:spcBef>
                <a:spcPct val="0"/>
              </a:spcBef>
            </a:pPr>
            <a:r>
              <a:rPr lang="en-US" sz="1300">
                <a:solidFill>
                  <a:srgbClr val="FFFFFF"/>
                </a:solidFill>
                <a:latin typeface="Blinker Bold"/>
              </a:rPr>
              <a:t>Encoding</a:t>
            </a:r>
          </a:p>
        </p:txBody>
      </p:sp>
      <p:sp>
        <p:nvSpPr>
          <p:cNvPr id="27" name="TextBox 27"/>
          <p:cNvSpPr txBox="1"/>
          <p:nvPr/>
        </p:nvSpPr>
        <p:spPr>
          <a:xfrm>
            <a:off x="4401440" y="2531939"/>
            <a:ext cx="1093596" cy="381000"/>
          </a:xfrm>
          <a:prstGeom prst="rect">
            <a:avLst/>
          </a:prstGeom>
        </p:spPr>
        <p:txBody>
          <a:bodyPr lIns="0" tIns="0" rIns="0" bIns="0" rtlCol="0" anchor="t">
            <a:spAutoFit/>
          </a:bodyPr>
          <a:lstStyle/>
          <a:p>
            <a:pPr algn="ctr">
              <a:lnSpc>
                <a:spcPts val="1560"/>
              </a:lnSpc>
              <a:spcBef>
                <a:spcPct val="0"/>
              </a:spcBef>
            </a:pPr>
            <a:r>
              <a:rPr lang="en-US" sz="1300">
                <a:solidFill>
                  <a:srgbClr val="FFFFFF"/>
                </a:solidFill>
                <a:latin typeface="Blinker Bold"/>
              </a:rPr>
              <a:t>Handling missing values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318203"/>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sp>
        <p:nvSpPr>
          <p:cNvPr id="4" name="Freeform 4"/>
          <p:cNvSpPr/>
          <p:nvPr/>
        </p:nvSpPr>
        <p:spPr>
          <a:xfrm>
            <a:off x="2269200" y="1202821"/>
            <a:ext cx="3607734" cy="4601032"/>
          </a:xfrm>
          <a:custGeom>
            <a:avLst/>
            <a:gdLst/>
            <a:ahLst/>
            <a:cxnLst/>
            <a:rect l="l" t="t" r="r" b="b"/>
            <a:pathLst>
              <a:path w="3607734" h="4601032">
                <a:moveTo>
                  <a:pt x="0" y="0"/>
                </a:moveTo>
                <a:lnTo>
                  <a:pt x="3607733" y="0"/>
                </a:lnTo>
                <a:lnTo>
                  <a:pt x="3607733" y="4601032"/>
                </a:lnTo>
                <a:lnTo>
                  <a:pt x="0" y="4601032"/>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663529" y="869480"/>
            <a:ext cx="4624049" cy="266666"/>
          </a:xfrm>
          <a:prstGeom prst="rect">
            <a:avLst/>
          </a:prstGeom>
        </p:spPr>
        <p:txBody>
          <a:bodyPr lIns="0" tIns="0" rIns="0" bIns="0" rtlCol="0" anchor="t">
            <a:spAutoFit/>
          </a:bodyPr>
          <a:lstStyle/>
          <a:p>
            <a:pPr algn="ctr">
              <a:lnSpc>
                <a:spcPts val="2160"/>
              </a:lnSpc>
              <a:spcBef>
                <a:spcPct val="0"/>
              </a:spcBef>
            </a:pPr>
            <a:r>
              <a:rPr lang="en-US" sz="1800">
                <a:solidFill>
                  <a:srgbClr val="000000"/>
                </a:solidFill>
                <a:latin typeface="Blinker"/>
              </a:rPr>
              <a:t>Percent of Null Values Before Preprocessing </a:t>
            </a:r>
          </a:p>
        </p:txBody>
      </p:sp>
      <p:grpSp>
        <p:nvGrpSpPr>
          <p:cNvPr id="6" name="Group 6"/>
          <p:cNvGrpSpPr/>
          <p:nvPr/>
        </p:nvGrpSpPr>
        <p:grpSpPr>
          <a:xfrm rot="-5400000">
            <a:off x="4487984" y="-3482306"/>
            <a:ext cx="47625" cy="8522597"/>
            <a:chOff x="0" y="0"/>
            <a:chExt cx="2647" cy="473771"/>
          </a:xfrm>
        </p:grpSpPr>
        <p:sp>
          <p:nvSpPr>
            <p:cNvPr id="7" name="Freeform 7"/>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8" name="TextBox 8"/>
          <p:cNvSpPr txBox="1"/>
          <p:nvPr/>
        </p:nvSpPr>
        <p:spPr>
          <a:xfrm>
            <a:off x="250498" y="304800"/>
            <a:ext cx="2018702" cy="365485"/>
          </a:xfrm>
          <a:prstGeom prst="rect">
            <a:avLst/>
          </a:prstGeom>
        </p:spPr>
        <p:txBody>
          <a:bodyPr wrap="square" lIns="0" tIns="0" rIns="0" bIns="0" rtlCol="0" anchor="t">
            <a:spAutoFit/>
          </a:bodyPr>
          <a:lstStyle/>
          <a:p>
            <a:pPr>
              <a:lnSpc>
                <a:spcPts val="2999"/>
              </a:lnSpc>
              <a:spcBef>
                <a:spcPct val="0"/>
              </a:spcBef>
            </a:pPr>
            <a:r>
              <a:rPr lang="en-US" sz="2499" dirty="0">
                <a:solidFill>
                  <a:srgbClr val="000000"/>
                </a:solidFill>
                <a:latin typeface="Blinker Bold"/>
              </a:rPr>
              <a:t>Missing values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6417539"/>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sp>
        <p:nvSpPr>
          <p:cNvPr id="4" name="Freeform 4"/>
          <p:cNvSpPr/>
          <p:nvPr/>
        </p:nvSpPr>
        <p:spPr>
          <a:xfrm>
            <a:off x="2469942" y="967335"/>
            <a:ext cx="2715376" cy="4909496"/>
          </a:xfrm>
          <a:custGeom>
            <a:avLst/>
            <a:gdLst/>
            <a:ahLst/>
            <a:cxnLst/>
            <a:rect l="l" t="t" r="r" b="b"/>
            <a:pathLst>
              <a:path w="2715376" h="4909496">
                <a:moveTo>
                  <a:pt x="0" y="0"/>
                </a:moveTo>
                <a:lnTo>
                  <a:pt x="2715375" y="0"/>
                </a:lnTo>
                <a:lnTo>
                  <a:pt x="2715375" y="4909496"/>
                </a:lnTo>
                <a:lnTo>
                  <a:pt x="0" y="4909496"/>
                </a:lnTo>
                <a:lnTo>
                  <a:pt x="0" y="0"/>
                </a:lnTo>
                <a:close/>
              </a:path>
            </a:pathLst>
          </a:custGeom>
          <a:blipFill>
            <a:blip r:embed="rId2"/>
            <a:stretch>
              <a:fillRect/>
            </a:stretch>
          </a:blipFill>
        </p:spPr>
        <p:txBody>
          <a:bodyPr/>
          <a:lstStyle/>
          <a:p>
            <a:endParaRPr lang="en-US"/>
          </a:p>
        </p:txBody>
      </p:sp>
      <p:sp>
        <p:nvSpPr>
          <p:cNvPr id="5" name="Freeform 5"/>
          <p:cNvSpPr/>
          <p:nvPr/>
        </p:nvSpPr>
        <p:spPr>
          <a:xfrm>
            <a:off x="5737562" y="967335"/>
            <a:ext cx="1109973" cy="4909496"/>
          </a:xfrm>
          <a:custGeom>
            <a:avLst/>
            <a:gdLst/>
            <a:ahLst/>
            <a:cxnLst/>
            <a:rect l="l" t="t" r="r" b="b"/>
            <a:pathLst>
              <a:path w="1109973" h="4909496">
                <a:moveTo>
                  <a:pt x="0" y="0"/>
                </a:moveTo>
                <a:lnTo>
                  <a:pt x="1109973" y="0"/>
                </a:lnTo>
                <a:lnTo>
                  <a:pt x="1109973" y="4909496"/>
                </a:lnTo>
                <a:lnTo>
                  <a:pt x="0" y="4909496"/>
                </a:lnTo>
                <a:lnTo>
                  <a:pt x="0" y="0"/>
                </a:lnTo>
                <a:close/>
              </a:path>
            </a:pathLst>
          </a:custGeom>
          <a:blipFill>
            <a:blip r:embed="rId3"/>
            <a:stretch>
              <a:fillRect/>
            </a:stretch>
          </a:blipFill>
        </p:spPr>
        <p:txBody>
          <a:bodyPr/>
          <a:lstStyle/>
          <a:p>
            <a:endParaRPr lang="en-US"/>
          </a:p>
        </p:txBody>
      </p:sp>
      <p:grpSp>
        <p:nvGrpSpPr>
          <p:cNvPr id="6" name="Group 6"/>
          <p:cNvGrpSpPr/>
          <p:nvPr/>
        </p:nvGrpSpPr>
        <p:grpSpPr>
          <a:xfrm rot="-5400000">
            <a:off x="4487984" y="-3551686"/>
            <a:ext cx="47625" cy="8522597"/>
            <a:chOff x="0" y="0"/>
            <a:chExt cx="2647" cy="473771"/>
          </a:xfrm>
        </p:grpSpPr>
        <p:sp>
          <p:nvSpPr>
            <p:cNvPr id="7" name="Freeform 7"/>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8" name="TextBox 8"/>
          <p:cNvSpPr txBox="1"/>
          <p:nvPr/>
        </p:nvSpPr>
        <p:spPr>
          <a:xfrm>
            <a:off x="250498" y="221780"/>
            <a:ext cx="2410152" cy="365485"/>
          </a:xfrm>
          <a:prstGeom prst="rect">
            <a:avLst/>
          </a:prstGeom>
        </p:spPr>
        <p:txBody>
          <a:bodyPr wrap="square" lIns="0" tIns="0" rIns="0" bIns="0" rtlCol="0" anchor="t">
            <a:spAutoFit/>
          </a:bodyPr>
          <a:lstStyle/>
          <a:p>
            <a:pPr>
              <a:lnSpc>
                <a:spcPts val="2999"/>
              </a:lnSpc>
              <a:spcBef>
                <a:spcPct val="0"/>
              </a:spcBef>
            </a:pPr>
            <a:r>
              <a:rPr lang="en-US" sz="2499" dirty="0">
                <a:solidFill>
                  <a:srgbClr val="000000"/>
                </a:solidFill>
                <a:latin typeface="Blinker Bold"/>
              </a:rPr>
              <a:t> Useless columns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6411647"/>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487984" y="-3551686"/>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TextBox 6"/>
          <p:cNvSpPr txBox="1"/>
          <p:nvPr/>
        </p:nvSpPr>
        <p:spPr>
          <a:xfrm>
            <a:off x="250498" y="221780"/>
            <a:ext cx="4543752" cy="365485"/>
          </a:xfrm>
          <a:prstGeom prst="rect">
            <a:avLst/>
          </a:prstGeom>
        </p:spPr>
        <p:txBody>
          <a:bodyPr wrap="square" lIns="0" tIns="0" rIns="0" bIns="0" rtlCol="0" anchor="t">
            <a:spAutoFit/>
          </a:bodyPr>
          <a:lstStyle/>
          <a:p>
            <a:pPr>
              <a:lnSpc>
                <a:spcPts val="2999"/>
              </a:lnSpc>
              <a:spcBef>
                <a:spcPct val="0"/>
              </a:spcBef>
            </a:pPr>
            <a:r>
              <a:rPr lang="en-US" sz="2499" dirty="0">
                <a:solidFill>
                  <a:srgbClr val="000000"/>
                </a:solidFill>
                <a:latin typeface="Blinker Bold"/>
              </a:rPr>
              <a:t>Methods to handle missing values</a:t>
            </a:r>
          </a:p>
        </p:txBody>
      </p:sp>
      <p:sp>
        <p:nvSpPr>
          <p:cNvPr id="7" name="TextBox 7"/>
          <p:cNvSpPr txBox="1"/>
          <p:nvPr/>
        </p:nvSpPr>
        <p:spPr>
          <a:xfrm>
            <a:off x="475672" y="943793"/>
            <a:ext cx="1704737" cy="381000"/>
          </a:xfrm>
          <a:prstGeom prst="rect">
            <a:avLst/>
          </a:prstGeom>
        </p:spPr>
        <p:txBody>
          <a:bodyPr lIns="0" tIns="0" rIns="0" bIns="0" rtlCol="0" anchor="t">
            <a:spAutoFit/>
          </a:bodyPr>
          <a:lstStyle/>
          <a:p>
            <a:pPr algn="ctr">
              <a:lnSpc>
                <a:spcPts val="2999"/>
              </a:lnSpc>
              <a:spcBef>
                <a:spcPct val="0"/>
              </a:spcBef>
            </a:pPr>
            <a:r>
              <a:rPr lang="en-US" sz="2499">
                <a:solidFill>
                  <a:srgbClr val="000000"/>
                </a:solidFill>
                <a:latin typeface="Blinker Bold"/>
              </a:rPr>
              <a:t>KNN Imputer</a:t>
            </a:r>
          </a:p>
        </p:txBody>
      </p:sp>
      <p:sp>
        <p:nvSpPr>
          <p:cNvPr id="8" name="AutoShape 8"/>
          <p:cNvSpPr/>
          <p:nvPr/>
        </p:nvSpPr>
        <p:spPr>
          <a:xfrm>
            <a:off x="1347091" y="1355312"/>
            <a:ext cx="0" cy="681912"/>
          </a:xfrm>
          <a:prstGeom prst="line">
            <a:avLst/>
          </a:prstGeom>
          <a:ln w="38100" cap="flat">
            <a:solidFill>
              <a:srgbClr val="000000"/>
            </a:solidFill>
            <a:prstDash val="sysDot"/>
            <a:headEnd type="none" w="sm" len="sm"/>
            <a:tailEnd type="arrow" w="med" len="sm"/>
          </a:ln>
        </p:spPr>
        <p:txBody>
          <a:bodyPr/>
          <a:lstStyle/>
          <a:p>
            <a:endParaRPr lang="en-US"/>
          </a:p>
        </p:txBody>
      </p:sp>
      <p:sp>
        <p:nvSpPr>
          <p:cNvPr id="9" name="TextBox 9"/>
          <p:cNvSpPr txBox="1"/>
          <p:nvPr/>
        </p:nvSpPr>
        <p:spPr>
          <a:xfrm>
            <a:off x="2818153" y="868537"/>
            <a:ext cx="3387287" cy="752475"/>
          </a:xfrm>
          <a:prstGeom prst="rect">
            <a:avLst/>
          </a:prstGeom>
        </p:spPr>
        <p:txBody>
          <a:bodyPr lIns="0" tIns="0" rIns="0" bIns="0" rtlCol="0" anchor="t">
            <a:spAutoFit/>
          </a:bodyPr>
          <a:lstStyle/>
          <a:p>
            <a:pPr algn="ctr">
              <a:lnSpc>
                <a:spcPts val="2999"/>
              </a:lnSpc>
              <a:spcBef>
                <a:spcPct val="0"/>
              </a:spcBef>
            </a:pPr>
            <a:r>
              <a:rPr lang="en-US" sz="2499">
                <a:solidFill>
                  <a:srgbClr val="000000"/>
                </a:solidFill>
                <a:latin typeface="Blinker Bold"/>
              </a:rPr>
              <a:t>Null cols for goalkeepers (to 0))</a:t>
            </a:r>
          </a:p>
        </p:txBody>
      </p:sp>
      <p:sp>
        <p:nvSpPr>
          <p:cNvPr id="10" name="AutoShape 10"/>
          <p:cNvSpPr/>
          <p:nvPr/>
        </p:nvSpPr>
        <p:spPr>
          <a:xfrm>
            <a:off x="4530846" y="1696268"/>
            <a:ext cx="0" cy="681912"/>
          </a:xfrm>
          <a:prstGeom prst="line">
            <a:avLst/>
          </a:prstGeom>
          <a:ln w="38100" cap="flat">
            <a:solidFill>
              <a:srgbClr val="000000"/>
            </a:solidFill>
            <a:prstDash val="sysDot"/>
            <a:headEnd type="none" w="sm" len="sm"/>
            <a:tailEnd type="arrow" w="med" len="sm"/>
          </a:ln>
        </p:spPr>
        <p:txBody>
          <a:bodyPr/>
          <a:lstStyle/>
          <a:p>
            <a:endParaRPr lang="en-US"/>
          </a:p>
        </p:txBody>
      </p:sp>
      <p:grpSp>
        <p:nvGrpSpPr>
          <p:cNvPr id="11" name="Group 11"/>
          <p:cNvGrpSpPr/>
          <p:nvPr/>
        </p:nvGrpSpPr>
        <p:grpSpPr>
          <a:xfrm>
            <a:off x="-61829" y="2596945"/>
            <a:ext cx="2779739" cy="923925"/>
            <a:chOff x="0" y="0"/>
            <a:chExt cx="3706319" cy="1231900"/>
          </a:xfrm>
        </p:grpSpPr>
        <p:sp>
          <p:nvSpPr>
            <p:cNvPr id="12" name="TextBox 12"/>
            <p:cNvSpPr txBox="1"/>
            <p:nvPr/>
          </p:nvSpPr>
          <p:spPr>
            <a:xfrm>
              <a:off x="0" y="393700"/>
              <a:ext cx="3706319" cy="419100"/>
            </a:xfrm>
            <a:prstGeom prst="rect">
              <a:avLst/>
            </a:prstGeom>
          </p:spPr>
          <p:txBody>
            <a:bodyPr lIns="0" tIns="0" rIns="0" bIns="0" rtlCol="0" anchor="t">
              <a:spAutoFit/>
            </a:bodyPr>
            <a:lstStyle/>
            <a:p>
              <a:pPr marL="453388" lvl="1" indent="-226694" algn="ctr">
                <a:lnSpc>
                  <a:spcPts val="2519"/>
                </a:lnSpc>
                <a:spcBef>
                  <a:spcPct val="0"/>
                </a:spcBef>
                <a:buFont typeface="Arial"/>
                <a:buChar char="•"/>
              </a:pPr>
              <a:r>
                <a:rPr lang="en-US" sz="2099">
                  <a:solidFill>
                    <a:srgbClr val="000000"/>
                  </a:solidFill>
                  <a:latin typeface="Blinker Bold"/>
                </a:rPr>
                <a:t>wage_eur</a:t>
              </a:r>
            </a:p>
          </p:txBody>
        </p:sp>
        <p:sp>
          <p:nvSpPr>
            <p:cNvPr id="13" name="TextBox 13"/>
            <p:cNvSpPr txBox="1"/>
            <p:nvPr/>
          </p:nvSpPr>
          <p:spPr>
            <a:xfrm>
              <a:off x="0" y="812800"/>
              <a:ext cx="3706319" cy="419100"/>
            </a:xfrm>
            <a:prstGeom prst="rect">
              <a:avLst/>
            </a:prstGeom>
          </p:spPr>
          <p:txBody>
            <a:bodyPr lIns="0" tIns="0" rIns="0" bIns="0" rtlCol="0" anchor="t">
              <a:spAutoFit/>
            </a:bodyPr>
            <a:lstStyle/>
            <a:p>
              <a:pPr marL="453388" lvl="1" indent="-226694" algn="ctr">
                <a:lnSpc>
                  <a:spcPts val="2519"/>
                </a:lnSpc>
                <a:spcBef>
                  <a:spcPct val="0"/>
                </a:spcBef>
                <a:buFont typeface="Arial"/>
                <a:buChar char="•"/>
              </a:pPr>
              <a:r>
                <a:rPr lang="en-US" sz="2099">
                  <a:solidFill>
                    <a:srgbClr val="000000"/>
                  </a:solidFill>
                  <a:latin typeface="Blinker Bold"/>
                </a:rPr>
                <a:t>release_clause_eur</a:t>
              </a:r>
            </a:p>
          </p:txBody>
        </p:sp>
        <p:sp>
          <p:nvSpPr>
            <p:cNvPr id="14" name="TextBox 14"/>
            <p:cNvSpPr txBox="1"/>
            <p:nvPr/>
          </p:nvSpPr>
          <p:spPr>
            <a:xfrm>
              <a:off x="0" y="0"/>
              <a:ext cx="3706319" cy="419100"/>
            </a:xfrm>
            <a:prstGeom prst="rect">
              <a:avLst/>
            </a:prstGeom>
          </p:spPr>
          <p:txBody>
            <a:bodyPr lIns="0" tIns="0" rIns="0" bIns="0" rtlCol="0" anchor="t">
              <a:spAutoFit/>
            </a:bodyPr>
            <a:lstStyle/>
            <a:p>
              <a:pPr marL="453388" lvl="1" indent="-226694" algn="ctr">
                <a:lnSpc>
                  <a:spcPts val="2519"/>
                </a:lnSpc>
                <a:spcBef>
                  <a:spcPct val="0"/>
                </a:spcBef>
                <a:buFont typeface="Arial"/>
                <a:buChar char="•"/>
              </a:pPr>
              <a:r>
                <a:rPr lang="en-US" sz="2099">
                  <a:solidFill>
                    <a:srgbClr val="000000"/>
                  </a:solidFill>
                  <a:latin typeface="Blinker Bold"/>
                </a:rPr>
                <a:t>value_eur</a:t>
              </a:r>
            </a:p>
          </p:txBody>
        </p:sp>
      </p:grpSp>
      <p:grpSp>
        <p:nvGrpSpPr>
          <p:cNvPr id="15" name="Group 15"/>
          <p:cNvGrpSpPr/>
          <p:nvPr/>
        </p:nvGrpSpPr>
        <p:grpSpPr>
          <a:xfrm>
            <a:off x="3488805" y="2285285"/>
            <a:ext cx="2122181" cy="2149186"/>
            <a:chOff x="0" y="0"/>
            <a:chExt cx="2829575" cy="2865582"/>
          </a:xfrm>
        </p:grpSpPr>
        <p:sp>
          <p:nvSpPr>
            <p:cNvPr id="16" name="TextBox 16"/>
            <p:cNvSpPr txBox="1"/>
            <p:nvPr/>
          </p:nvSpPr>
          <p:spPr>
            <a:xfrm>
              <a:off x="0" y="-9525"/>
              <a:ext cx="2741721" cy="418894"/>
            </a:xfrm>
            <a:prstGeom prst="rect">
              <a:avLst/>
            </a:prstGeom>
          </p:spPr>
          <p:txBody>
            <a:bodyPr lIns="0" tIns="0" rIns="0" bIns="0" rtlCol="0" anchor="t">
              <a:spAutoFit/>
            </a:bodyPr>
            <a:lstStyle/>
            <a:p>
              <a:pPr>
                <a:lnSpc>
                  <a:spcPts val="2461"/>
                </a:lnSpc>
                <a:spcBef>
                  <a:spcPct val="0"/>
                </a:spcBef>
              </a:pPr>
              <a:endParaRPr/>
            </a:p>
          </p:txBody>
        </p:sp>
        <p:sp>
          <p:nvSpPr>
            <p:cNvPr id="17" name="TextBox 17"/>
            <p:cNvSpPr txBox="1"/>
            <p:nvPr/>
          </p:nvSpPr>
          <p:spPr>
            <a:xfrm>
              <a:off x="87854" y="399844"/>
              <a:ext cx="2741721" cy="2465738"/>
            </a:xfrm>
            <a:prstGeom prst="rect">
              <a:avLst/>
            </a:prstGeom>
          </p:spPr>
          <p:txBody>
            <a:bodyPr lIns="0" tIns="0" rIns="0" bIns="0" rtlCol="0" anchor="t">
              <a:spAutoFit/>
            </a:bodyPr>
            <a:lstStyle/>
            <a:p>
              <a:pPr marL="442861" lvl="1" indent="-221431">
                <a:lnSpc>
                  <a:spcPts val="2461"/>
                </a:lnSpc>
                <a:buFont typeface="Arial"/>
                <a:buChar char="•"/>
              </a:pPr>
              <a:r>
                <a:rPr lang="en-US" sz="2051">
                  <a:solidFill>
                    <a:srgbClr val="000000"/>
                  </a:solidFill>
                  <a:latin typeface="Blinker Bold"/>
                </a:rPr>
                <a:t>shooting</a:t>
              </a:r>
            </a:p>
            <a:p>
              <a:pPr marL="442861" lvl="1" indent="-221431">
                <a:lnSpc>
                  <a:spcPts val="2461"/>
                </a:lnSpc>
                <a:buFont typeface="Arial"/>
                <a:buChar char="•"/>
              </a:pPr>
              <a:r>
                <a:rPr lang="en-US" sz="2051">
                  <a:solidFill>
                    <a:srgbClr val="000000"/>
                  </a:solidFill>
                  <a:latin typeface="Blinker Bold"/>
                </a:rPr>
                <a:t>passing</a:t>
              </a:r>
            </a:p>
            <a:p>
              <a:pPr marL="442861" lvl="1" indent="-221431">
                <a:lnSpc>
                  <a:spcPts val="2461"/>
                </a:lnSpc>
                <a:buFont typeface="Arial"/>
                <a:buChar char="•"/>
              </a:pPr>
              <a:r>
                <a:rPr lang="en-US" sz="2051">
                  <a:solidFill>
                    <a:srgbClr val="000000"/>
                  </a:solidFill>
                  <a:latin typeface="Blinker Bold"/>
                </a:rPr>
                <a:t>dribbling</a:t>
              </a:r>
            </a:p>
            <a:p>
              <a:pPr marL="442861" lvl="1" indent="-221431">
                <a:lnSpc>
                  <a:spcPts val="2461"/>
                </a:lnSpc>
                <a:buFont typeface="Arial"/>
                <a:buChar char="•"/>
              </a:pPr>
              <a:r>
                <a:rPr lang="en-US" sz="2051">
                  <a:solidFill>
                    <a:srgbClr val="000000"/>
                  </a:solidFill>
                  <a:latin typeface="Blinker Bold"/>
                </a:rPr>
                <a:t>defending</a:t>
              </a:r>
            </a:p>
            <a:p>
              <a:pPr marL="442861" lvl="1" indent="-221431">
                <a:lnSpc>
                  <a:spcPts val="2461"/>
                </a:lnSpc>
                <a:buFont typeface="Arial"/>
                <a:buChar char="•"/>
              </a:pPr>
              <a:r>
                <a:rPr lang="en-US" sz="2051">
                  <a:solidFill>
                    <a:srgbClr val="000000"/>
                  </a:solidFill>
                  <a:latin typeface="Blinker Bold"/>
                </a:rPr>
                <a:t>physic</a:t>
              </a:r>
            </a:p>
            <a:p>
              <a:pPr marL="442861" lvl="1" indent="-221431">
                <a:lnSpc>
                  <a:spcPts val="2461"/>
                </a:lnSpc>
                <a:spcBef>
                  <a:spcPct val="0"/>
                </a:spcBef>
                <a:buFont typeface="Arial"/>
                <a:buChar char="•"/>
              </a:pPr>
              <a:r>
                <a:rPr lang="en-US" sz="2051">
                  <a:solidFill>
                    <a:srgbClr val="000000"/>
                  </a:solidFill>
                  <a:latin typeface="Blinker Bold"/>
                </a:rPr>
                <a:t>pace</a:t>
              </a:r>
            </a:p>
          </p:txBody>
        </p:sp>
      </p:grpSp>
      <p:sp>
        <p:nvSpPr>
          <p:cNvPr id="18" name="TextBox 18"/>
          <p:cNvSpPr txBox="1"/>
          <p:nvPr/>
        </p:nvSpPr>
        <p:spPr>
          <a:xfrm>
            <a:off x="-61829" y="5089219"/>
            <a:ext cx="9896475" cy="381000"/>
          </a:xfrm>
          <a:prstGeom prst="rect">
            <a:avLst/>
          </a:prstGeom>
        </p:spPr>
        <p:txBody>
          <a:bodyPr lIns="0" tIns="0" rIns="0" bIns="0" rtlCol="0" anchor="t">
            <a:spAutoFit/>
          </a:bodyPr>
          <a:lstStyle/>
          <a:p>
            <a:pPr algn="ctr">
              <a:lnSpc>
                <a:spcPts val="2999"/>
              </a:lnSpc>
              <a:spcBef>
                <a:spcPct val="0"/>
              </a:spcBef>
            </a:pPr>
            <a:r>
              <a:rPr lang="en-US" sz="2499">
                <a:solidFill>
                  <a:srgbClr val="000000"/>
                </a:solidFill>
                <a:latin typeface="Blinker Bold"/>
              </a:rPr>
              <a:t>Null columns for not goalkeepers  players(Fill it with 0): goalkeeping speed </a:t>
            </a:r>
          </a:p>
        </p:txBody>
      </p:sp>
      <p:sp>
        <p:nvSpPr>
          <p:cNvPr id="19" name="TextBox 19"/>
          <p:cNvSpPr txBox="1"/>
          <p:nvPr/>
        </p:nvSpPr>
        <p:spPr>
          <a:xfrm>
            <a:off x="6459342" y="868537"/>
            <a:ext cx="3437133" cy="381000"/>
          </a:xfrm>
          <a:prstGeom prst="rect">
            <a:avLst/>
          </a:prstGeom>
        </p:spPr>
        <p:txBody>
          <a:bodyPr lIns="0" tIns="0" rIns="0" bIns="0" rtlCol="0" anchor="t">
            <a:spAutoFit/>
          </a:bodyPr>
          <a:lstStyle/>
          <a:p>
            <a:pPr algn="ctr">
              <a:lnSpc>
                <a:spcPts val="2999"/>
              </a:lnSpc>
              <a:spcBef>
                <a:spcPct val="0"/>
              </a:spcBef>
            </a:pPr>
            <a:r>
              <a:rPr lang="en-US" sz="2499">
                <a:solidFill>
                  <a:srgbClr val="000000"/>
                </a:solidFill>
                <a:latin typeface="Blinker Bold"/>
              </a:rPr>
              <a:t>Null cols for Free Agents  </a:t>
            </a:r>
          </a:p>
        </p:txBody>
      </p:sp>
      <p:sp>
        <p:nvSpPr>
          <p:cNvPr id="20" name="AutoShape 20"/>
          <p:cNvSpPr/>
          <p:nvPr/>
        </p:nvSpPr>
        <p:spPr>
          <a:xfrm>
            <a:off x="8196958" y="1696268"/>
            <a:ext cx="0" cy="681912"/>
          </a:xfrm>
          <a:prstGeom prst="line">
            <a:avLst/>
          </a:prstGeom>
          <a:ln w="38100" cap="flat">
            <a:solidFill>
              <a:srgbClr val="000000"/>
            </a:solidFill>
            <a:prstDash val="sysDot"/>
            <a:headEnd type="none" w="sm" len="sm"/>
            <a:tailEnd type="arrow" w="med" len="sm"/>
          </a:ln>
        </p:spPr>
        <p:txBody>
          <a:bodyPr/>
          <a:lstStyle/>
          <a:p>
            <a:endParaRPr lang="en-US"/>
          </a:p>
        </p:txBody>
      </p:sp>
      <p:sp>
        <p:nvSpPr>
          <p:cNvPr id="21" name="TextBox 21"/>
          <p:cNvSpPr txBox="1"/>
          <p:nvPr/>
        </p:nvSpPr>
        <p:spPr>
          <a:xfrm>
            <a:off x="7220808" y="2742356"/>
            <a:ext cx="2056291" cy="1544658"/>
          </a:xfrm>
          <a:prstGeom prst="rect">
            <a:avLst/>
          </a:prstGeom>
        </p:spPr>
        <p:txBody>
          <a:bodyPr lIns="0" tIns="0" rIns="0" bIns="0" rtlCol="0" anchor="t">
            <a:spAutoFit/>
          </a:bodyPr>
          <a:lstStyle/>
          <a:p>
            <a:pPr marL="442861" lvl="1" indent="-221431">
              <a:lnSpc>
                <a:spcPts val="2461"/>
              </a:lnSpc>
              <a:buFont typeface="Arial"/>
              <a:buChar char="•"/>
            </a:pPr>
            <a:r>
              <a:rPr lang="en-US" sz="2051">
                <a:solidFill>
                  <a:srgbClr val="000000"/>
                </a:solidFill>
                <a:latin typeface="Blinker Bold"/>
              </a:rPr>
              <a:t>club_name</a:t>
            </a:r>
          </a:p>
          <a:p>
            <a:pPr marL="442861" lvl="1" indent="-221431">
              <a:lnSpc>
                <a:spcPts val="2461"/>
              </a:lnSpc>
              <a:buFont typeface="Arial"/>
              <a:buChar char="•"/>
            </a:pPr>
            <a:r>
              <a:rPr lang="en-US" sz="2051">
                <a:solidFill>
                  <a:srgbClr val="000000"/>
                </a:solidFill>
                <a:latin typeface="Blinker Bold"/>
              </a:rPr>
              <a:t>leauge_name</a:t>
            </a:r>
          </a:p>
          <a:p>
            <a:pPr marL="442861" lvl="1" indent="-221431">
              <a:lnSpc>
                <a:spcPts val="2461"/>
              </a:lnSpc>
              <a:buFont typeface="Arial"/>
              <a:buChar char="•"/>
            </a:pPr>
            <a:r>
              <a:rPr lang="en-US" sz="2051">
                <a:solidFill>
                  <a:srgbClr val="000000"/>
                </a:solidFill>
                <a:latin typeface="Blinker Bold"/>
              </a:rPr>
              <a:t>club_contract_valid_until</a:t>
            </a:r>
          </a:p>
          <a:p>
            <a:pPr marL="442861" lvl="1" indent="-221431">
              <a:lnSpc>
                <a:spcPts val="2461"/>
              </a:lnSpc>
              <a:spcBef>
                <a:spcPct val="0"/>
              </a:spcBef>
              <a:buFont typeface="Arial"/>
              <a:buChar char="•"/>
            </a:pPr>
            <a:r>
              <a:rPr lang="en-US" sz="2051">
                <a:solidFill>
                  <a:srgbClr val="000000"/>
                </a:solidFill>
                <a:latin typeface="Blinker Bold"/>
              </a:rPr>
              <a:t>club_joined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6411647"/>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487984" y="-3551686"/>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Freeform 6"/>
          <p:cNvSpPr/>
          <p:nvPr/>
        </p:nvSpPr>
        <p:spPr>
          <a:xfrm>
            <a:off x="0" y="1077916"/>
            <a:ext cx="4862414" cy="1822552"/>
          </a:xfrm>
          <a:custGeom>
            <a:avLst/>
            <a:gdLst/>
            <a:ahLst/>
            <a:cxnLst/>
            <a:rect l="l" t="t" r="r" b="b"/>
            <a:pathLst>
              <a:path w="4862414" h="1822552">
                <a:moveTo>
                  <a:pt x="0" y="0"/>
                </a:moveTo>
                <a:lnTo>
                  <a:pt x="4862414" y="0"/>
                </a:lnTo>
                <a:lnTo>
                  <a:pt x="4862414" y="1822552"/>
                </a:lnTo>
                <a:lnTo>
                  <a:pt x="0" y="1822552"/>
                </a:lnTo>
                <a:lnTo>
                  <a:pt x="0" y="0"/>
                </a:lnTo>
                <a:close/>
              </a:path>
            </a:pathLst>
          </a:custGeom>
          <a:blipFill>
            <a:blip r:embed="rId2"/>
            <a:stretch>
              <a:fillRect r="-43130" b="-3064"/>
            </a:stretch>
          </a:blipFill>
        </p:spPr>
        <p:txBody>
          <a:bodyPr/>
          <a:lstStyle/>
          <a:p>
            <a:endParaRPr lang="en-US"/>
          </a:p>
        </p:txBody>
      </p:sp>
      <p:sp>
        <p:nvSpPr>
          <p:cNvPr id="7" name="Freeform 7"/>
          <p:cNvSpPr/>
          <p:nvPr/>
        </p:nvSpPr>
        <p:spPr>
          <a:xfrm>
            <a:off x="5188084" y="1021754"/>
            <a:ext cx="4765822" cy="2091645"/>
          </a:xfrm>
          <a:custGeom>
            <a:avLst/>
            <a:gdLst/>
            <a:ahLst/>
            <a:cxnLst/>
            <a:rect l="l" t="t" r="r" b="b"/>
            <a:pathLst>
              <a:path w="4765822" h="2091645">
                <a:moveTo>
                  <a:pt x="0" y="0"/>
                </a:moveTo>
                <a:lnTo>
                  <a:pt x="4765822" y="0"/>
                </a:lnTo>
                <a:lnTo>
                  <a:pt x="4765822" y="2091644"/>
                </a:lnTo>
                <a:lnTo>
                  <a:pt x="0" y="2091644"/>
                </a:lnTo>
                <a:lnTo>
                  <a:pt x="0" y="0"/>
                </a:lnTo>
                <a:close/>
              </a:path>
            </a:pathLst>
          </a:custGeom>
          <a:blipFill>
            <a:blip r:embed="rId3"/>
            <a:stretch>
              <a:fillRect/>
            </a:stretch>
          </a:blipFill>
        </p:spPr>
        <p:txBody>
          <a:bodyPr/>
          <a:lstStyle/>
          <a:p>
            <a:endParaRPr lang="en-US"/>
          </a:p>
        </p:txBody>
      </p:sp>
      <p:sp>
        <p:nvSpPr>
          <p:cNvPr id="8" name="Freeform 8"/>
          <p:cNvSpPr/>
          <p:nvPr/>
        </p:nvSpPr>
        <p:spPr>
          <a:xfrm>
            <a:off x="2137279" y="3401727"/>
            <a:ext cx="6101610" cy="2987551"/>
          </a:xfrm>
          <a:custGeom>
            <a:avLst/>
            <a:gdLst/>
            <a:ahLst/>
            <a:cxnLst/>
            <a:rect l="l" t="t" r="r" b="b"/>
            <a:pathLst>
              <a:path w="6101610" h="2987551">
                <a:moveTo>
                  <a:pt x="0" y="0"/>
                </a:moveTo>
                <a:lnTo>
                  <a:pt x="6101610" y="0"/>
                </a:lnTo>
                <a:lnTo>
                  <a:pt x="6101610" y="2987550"/>
                </a:lnTo>
                <a:lnTo>
                  <a:pt x="0" y="2987550"/>
                </a:lnTo>
                <a:lnTo>
                  <a:pt x="0" y="0"/>
                </a:lnTo>
                <a:close/>
              </a:path>
            </a:pathLst>
          </a:custGeom>
          <a:blipFill>
            <a:blip r:embed="rId4"/>
            <a:stretch>
              <a:fillRect/>
            </a:stretch>
          </a:blipFill>
        </p:spPr>
        <p:txBody>
          <a:bodyPr/>
          <a:lstStyle/>
          <a:p>
            <a:endParaRPr lang="en-US"/>
          </a:p>
        </p:txBody>
      </p:sp>
      <p:sp>
        <p:nvSpPr>
          <p:cNvPr id="9" name="TextBox 9"/>
          <p:cNvSpPr txBox="1"/>
          <p:nvPr/>
        </p:nvSpPr>
        <p:spPr>
          <a:xfrm>
            <a:off x="250498" y="221780"/>
            <a:ext cx="3416598" cy="381000"/>
          </a:xfrm>
          <a:prstGeom prst="rect">
            <a:avLst/>
          </a:prstGeom>
        </p:spPr>
        <p:txBody>
          <a:bodyPr lIns="0" tIns="0" rIns="0" bIns="0" rtlCol="0" anchor="t">
            <a:spAutoFit/>
          </a:bodyPr>
          <a:lstStyle/>
          <a:p>
            <a:pPr>
              <a:lnSpc>
                <a:spcPts val="2999"/>
              </a:lnSpc>
              <a:spcBef>
                <a:spcPct val="0"/>
              </a:spcBef>
            </a:pPr>
            <a:r>
              <a:rPr lang="en-US" sz="2499">
                <a:solidFill>
                  <a:srgbClr val="000000"/>
                </a:solidFill>
                <a:latin typeface="Blinker Bold"/>
              </a:rPr>
              <a:t>Merging two data frames :</a:t>
            </a:r>
          </a:p>
        </p:txBody>
      </p:sp>
      <p:sp>
        <p:nvSpPr>
          <p:cNvPr id="10" name="TextBox 10"/>
          <p:cNvSpPr txBox="1"/>
          <p:nvPr/>
        </p:nvSpPr>
        <p:spPr>
          <a:xfrm>
            <a:off x="2636531" y="1651054"/>
            <a:ext cx="4765822" cy="676275"/>
          </a:xfrm>
          <a:prstGeom prst="rect">
            <a:avLst/>
          </a:prstGeom>
        </p:spPr>
        <p:txBody>
          <a:bodyPr lIns="0" tIns="0" rIns="0" bIns="0" rtlCol="0" anchor="t">
            <a:spAutoFit/>
          </a:bodyPr>
          <a:lstStyle/>
          <a:p>
            <a:pPr algn="ctr">
              <a:lnSpc>
                <a:spcPts val="5399"/>
              </a:lnSpc>
              <a:spcBef>
                <a:spcPct val="0"/>
              </a:spcBef>
            </a:pPr>
            <a:r>
              <a:rPr lang="en-US" sz="4499">
                <a:solidFill>
                  <a:srgbClr val="000000"/>
                </a:solidFill>
                <a:latin typeface="Blinker Bold"/>
              </a:rPr>
              <a:t>+</a:t>
            </a:r>
          </a:p>
        </p:txBody>
      </p:sp>
      <p:sp>
        <p:nvSpPr>
          <p:cNvPr id="11" name="TextBox 11"/>
          <p:cNvSpPr txBox="1"/>
          <p:nvPr/>
        </p:nvSpPr>
        <p:spPr>
          <a:xfrm>
            <a:off x="1968637" y="2890943"/>
            <a:ext cx="6101610" cy="571500"/>
          </a:xfrm>
          <a:prstGeom prst="rect">
            <a:avLst/>
          </a:prstGeom>
        </p:spPr>
        <p:txBody>
          <a:bodyPr lIns="0" tIns="0" rIns="0" bIns="0" rtlCol="0" anchor="t">
            <a:spAutoFit/>
          </a:bodyPr>
          <a:lstStyle/>
          <a:p>
            <a:pPr algn="ctr">
              <a:lnSpc>
                <a:spcPts val="4439"/>
              </a:lnSpc>
              <a:spcBef>
                <a:spcPct val="0"/>
              </a:spcBef>
            </a:pPr>
            <a:r>
              <a:rPr lang="en-US" sz="3699">
                <a:solidFill>
                  <a:srgbClr val="000000"/>
                </a:solidFill>
                <a:latin typeface="Blinker Bold"/>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6411647"/>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487984" y="-3455075"/>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TextBox 6"/>
          <p:cNvSpPr txBox="1"/>
          <p:nvPr/>
        </p:nvSpPr>
        <p:spPr>
          <a:xfrm>
            <a:off x="250498" y="221780"/>
            <a:ext cx="2863652" cy="381000"/>
          </a:xfrm>
          <a:prstGeom prst="rect">
            <a:avLst/>
          </a:prstGeom>
        </p:spPr>
        <p:txBody>
          <a:bodyPr lIns="0" tIns="0" rIns="0" bIns="0" rtlCol="0" anchor="t">
            <a:spAutoFit/>
          </a:bodyPr>
          <a:lstStyle/>
          <a:p>
            <a:pPr>
              <a:lnSpc>
                <a:spcPts val="2999"/>
              </a:lnSpc>
              <a:spcBef>
                <a:spcPct val="0"/>
              </a:spcBef>
            </a:pPr>
            <a:r>
              <a:rPr lang="en-US" sz="2499">
                <a:solidFill>
                  <a:srgbClr val="000000"/>
                </a:solidFill>
                <a:latin typeface="Blinker Bold"/>
              </a:rPr>
              <a:t>Model preprocessing :</a:t>
            </a:r>
          </a:p>
        </p:txBody>
      </p:sp>
      <p:sp>
        <p:nvSpPr>
          <p:cNvPr id="7" name="TextBox 7"/>
          <p:cNvSpPr txBox="1"/>
          <p:nvPr/>
        </p:nvSpPr>
        <p:spPr>
          <a:xfrm>
            <a:off x="2221775" y="3173979"/>
            <a:ext cx="1353275" cy="365485"/>
          </a:xfrm>
          <a:prstGeom prst="rect">
            <a:avLst/>
          </a:prstGeom>
        </p:spPr>
        <p:txBody>
          <a:bodyPr wrap="square" lIns="0" tIns="0" rIns="0" bIns="0" rtlCol="0" anchor="t">
            <a:spAutoFit/>
          </a:bodyPr>
          <a:lstStyle/>
          <a:p>
            <a:pPr algn="ctr">
              <a:lnSpc>
                <a:spcPts val="2999"/>
              </a:lnSpc>
              <a:spcBef>
                <a:spcPct val="0"/>
              </a:spcBef>
            </a:pPr>
            <a:r>
              <a:rPr lang="en-US" sz="2499">
                <a:solidFill>
                  <a:srgbClr val="000000"/>
                </a:solidFill>
                <a:latin typeface="Blinker Bold"/>
              </a:rPr>
              <a:t>Scaling</a:t>
            </a:r>
          </a:p>
        </p:txBody>
      </p:sp>
      <p:sp>
        <p:nvSpPr>
          <p:cNvPr id="8" name="AutoShape 8"/>
          <p:cNvSpPr/>
          <p:nvPr/>
        </p:nvSpPr>
        <p:spPr>
          <a:xfrm>
            <a:off x="2694007" y="3554979"/>
            <a:ext cx="0" cy="681912"/>
          </a:xfrm>
          <a:prstGeom prst="line">
            <a:avLst/>
          </a:prstGeom>
          <a:ln w="38100" cap="flat">
            <a:solidFill>
              <a:srgbClr val="000000"/>
            </a:solidFill>
            <a:prstDash val="sysDot"/>
            <a:headEnd type="none" w="sm" len="sm"/>
            <a:tailEnd type="arrow" w="med" len="sm"/>
          </a:ln>
        </p:spPr>
        <p:txBody>
          <a:bodyPr/>
          <a:lstStyle/>
          <a:p>
            <a:endParaRPr lang="en-US"/>
          </a:p>
        </p:txBody>
      </p:sp>
      <p:sp>
        <p:nvSpPr>
          <p:cNvPr id="9" name="TextBox 9"/>
          <p:cNvSpPr txBox="1"/>
          <p:nvPr/>
        </p:nvSpPr>
        <p:spPr>
          <a:xfrm>
            <a:off x="1851586" y="4313091"/>
            <a:ext cx="2167592" cy="381000"/>
          </a:xfrm>
          <a:prstGeom prst="rect">
            <a:avLst/>
          </a:prstGeom>
        </p:spPr>
        <p:txBody>
          <a:bodyPr lIns="0" tIns="0" rIns="0" bIns="0" rtlCol="0" anchor="t">
            <a:spAutoFit/>
          </a:bodyPr>
          <a:lstStyle/>
          <a:p>
            <a:pPr algn="ctr">
              <a:lnSpc>
                <a:spcPts val="2999"/>
              </a:lnSpc>
              <a:spcBef>
                <a:spcPct val="0"/>
              </a:spcBef>
            </a:pPr>
            <a:r>
              <a:rPr lang="en-US" sz="2499">
                <a:solidFill>
                  <a:srgbClr val="000000"/>
                </a:solidFill>
                <a:latin typeface="Blinker Bold"/>
              </a:rPr>
              <a:t>Robust scaler</a:t>
            </a:r>
          </a:p>
        </p:txBody>
      </p:sp>
      <p:sp>
        <p:nvSpPr>
          <p:cNvPr id="10" name="TextBox 10"/>
          <p:cNvSpPr txBox="1"/>
          <p:nvPr/>
        </p:nvSpPr>
        <p:spPr>
          <a:xfrm>
            <a:off x="6624991" y="3173979"/>
            <a:ext cx="1353273" cy="365485"/>
          </a:xfrm>
          <a:prstGeom prst="rect">
            <a:avLst/>
          </a:prstGeom>
        </p:spPr>
        <p:txBody>
          <a:bodyPr wrap="square" lIns="0" tIns="0" rIns="0" bIns="0" rtlCol="0" anchor="t">
            <a:spAutoFit/>
          </a:bodyPr>
          <a:lstStyle/>
          <a:p>
            <a:pPr algn="ctr">
              <a:lnSpc>
                <a:spcPts val="2999"/>
              </a:lnSpc>
              <a:spcBef>
                <a:spcPct val="0"/>
              </a:spcBef>
            </a:pPr>
            <a:r>
              <a:rPr lang="en-US" sz="2499" dirty="0">
                <a:solidFill>
                  <a:srgbClr val="000000"/>
                </a:solidFill>
                <a:latin typeface="Blinker Bold"/>
              </a:rPr>
              <a:t>Encoding</a:t>
            </a:r>
          </a:p>
        </p:txBody>
      </p:sp>
      <p:sp>
        <p:nvSpPr>
          <p:cNvPr id="11" name="AutoShape 11"/>
          <p:cNvSpPr/>
          <p:nvPr/>
        </p:nvSpPr>
        <p:spPr>
          <a:xfrm>
            <a:off x="7224471" y="3554979"/>
            <a:ext cx="0" cy="681912"/>
          </a:xfrm>
          <a:prstGeom prst="line">
            <a:avLst/>
          </a:prstGeom>
          <a:ln w="38100" cap="flat">
            <a:solidFill>
              <a:srgbClr val="000000"/>
            </a:solidFill>
            <a:prstDash val="sysDot"/>
            <a:headEnd type="none" w="sm" len="sm"/>
            <a:tailEnd type="arrow" w="med" len="sm"/>
          </a:ln>
        </p:spPr>
        <p:txBody>
          <a:bodyPr/>
          <a:lstStyle/>
          <a:p>
            <a:endParaRPr lang="en-US"/>
          </a:p>
        </p:txBody>
      </p:sp>
      <p:sp>
        <p:nvSpPr>
          <p:cNvPr id="12" name="TextBox 12"/>
          <p:cNvSpPr txBox="1"/>
          <p:nvPr/>
        </p:nvSpPr>
        <p:spPr>
          <a:xfrm>
            <a:off x="6159725" y="4313091"/>
            <a:ext cx="2167592" cy="381000"/>
          </a:xfrm>
          <a:prstGeom prst="rect">
            <a:avLst/>
          </a:prstGeom>
        </p:spPr>
        <p:txBody>
          <a:bodyPr lIns="0" tIns="0" rIns="0" bIns="0" rtlCol="0" anchor="t">
            <a:spAutoFit/>
          </a:bodyPr>
          <a:lstStyle/>
          <a:p>
            <a:pPr algn="ctr">
              <a:lnSpc>
                <a:spcPts val="2999"/>
              </a:lnSpc>
              <a:spcBef>
                <a:spcPct val="0"/>
              </a:spcBef>
            </a:pPr>
            <a:r>
              <a:rPr lang="en-US" sz="2499">
                <a:solidFill>
                  <a:srgbClr val="000000"/>
                </a:solidFill>
                <a:latin typeface="Blinker Bold"/>
              </a:rPr>
              <a:t>Label encoder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2" name="Freeform 2"/>
          <p:cNvSpPr/>
          <p:nvPr/>
        </p:nvSpPr>
        <p:spPr>
          <a:xfrm>
            <a:off x="258106" y="338595"/>
            <a:ext cx="1136043" cy="1136043"/>
          </a:xfrm>
          <a:custGeom>
            <a:avLst/>
            <a:gdLst/>
            <a:ahLst/>
            <a:cxnLst/>
            <a:rect l="l" t="t" r="r" b="b"/>
            <a:pathLst>
              <a:path w="1136043" h="1136043">
                <a:moveTo>
                  <a:pt x="0" y="0"/>
                </a:moveTo>
                <a:lnTo>
                  <a:pt x="1136043" y="0"/>
                </a:lnTo>
                <a:lnTo>
                  <a:pt x="1136043" y="1136042"/>
                </a:lnTo>
                <a:lnTo>
                  <a:pt x="0" y="11360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8290006" y="5592766"/>
            <a:ext cx="1356122" cy="1158868"/>
          </a:xfrm>
          <a:custGeom>
            <a:avLst/>
            <a:gdLst/>
            <a:ahLst/>
            <a:cxnLst/>
            <a:rect l="l" t="t" r="r" b="b"/>
            <a:pathLst>
              <a:path w="1356122" h="1158868">
                <a:moveTo>
                  <a:pt x="0" y="0"/>
                </a:moveTo>
                <a:lnTo>
                  <a:pt x="1356122" y="0"/>
                </a:lnTo>
                <a:lnTo>
                  <a:pt x="1356122" y="1158868"/>
                </a:lnTo>
                <a:lnTo>
                  <a:pt x="0" y="1158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3998937" y="2509837"/>
            <a:ext cx="1898600" cy="1828800"/>
          </a:xfrm>
          <a:prstGeom prst="rect">
            <a:avLst/>
          </a:prstGeom>
        </p:spPr>
        <p:txBody>
          <a:bodyPr lIns="0" tIns="0" rIns="0" bIns="0" rtlCol="0" anchor="t">
            <a:spAutoFit/>
          </a:bodyPr>
          <a:lstStyle/>
          <a:p>
            <a:pPr algn="ctr">
              <a:lnSpc>
                <a:spcPts val="4927"/>
              </a:lnSpc>
            </a:pPr>
            <a:r>
              <a:rPr lang="en-US" sz="4106">
                <a:solidFill>
                  <a:srgbClr val="BFBFBF"/>
                </a:solidFill>
                <a:latin typeface="Blinker Bold"/>
              </a:rPr>
              <a:t>05</a:t>
            </a:r>
          </a:p>
          <a:p>
            <a:pPr algn="ctr">
              <a:lnSpc>
                <a:spcPts val="9476"/>
              </a:lnSpc>
              <a:spcBef>
                <a:spcPct val="0"/>
              </a:spcBef>
            </a:pPr>
            <a:r>
              <a:rPr lang="en-US" sz="7896">
                <a:solidFill>
                  <a:srgbClr val="FFFFFF"/>
                </a:solidFill>
                <a:latin typeface="Blinker Bold"/>
              </a:rPr>
              <a:t>EDA</a:t>
            </a:r>
            <a:r>
              <a:rPr lang="en-US" sz="7896">
                <a:solidFill>
                  <a:srgbClr val="FFFFFF"/>
                </a:solidFill>
                <a:latin typeface="Blinker"/>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902825" cy="2070538"/>
            <a:chOff x="0" y="0"/>
            <a:chExt cx="13203767" cy="2760717"/>
          </a:xfrm>
        </p:grpSpPr>
        <p:sp>
          <p:nvSpPr>
            <p:cNvPr id="3" name="Freeform 3"/>
            <p:cNvSpPr/>
            <p:nvPr/>
          </p:nvSpPr>
          <p:spPr>
            <a:xfrm>
              <a:off x="0" y="0"/>
              <a:ext cx="13203810" cy="2760726"/>
            </a:xfrm>
            <a:custGeom>
              <a:avLst/>
              <a:gdLst/>
              <a:ahLst/>
              <a:cxnLst/>
              <a:rect l="l" t="t" r="r" b="b"/>
              <a:pathLst>
                <a:path w="13203810" h="2760726">
                  <a:moveTo>
                    <a:pt x="0" y="0"/>
                  </a:moveTo>
                  <a:lnTo>
                    <a:pt x="13203810" y="0"/>
                  </a:lnTo>
                  <a:lnTo>
                    <a:pt x="13203810" y="2760726"/>
                  </a:lnTo>
                  <a:lnTo>
                    <a:pt x="0" y="2760726"/>
                  </a:lnTo>
                  <a:close/>
                </a:path>
              </a:pathLst>
            </a:custGeom>
            <a:solidFill>
              <a:srgbClr val="193EB0"/>
            </a:solidFill>
          </p:spPr>
          <p:txBody>
            <a:bodyPr/>
            <a:lstStyle/>
            <a:p>
              <a:endParaRPr lang="en-US"/>
            </a:p>
          </p:txBody>
        </p:sp>
      </p:grpSp>
      <p:grpSp>
        <p:nvGrpSpPr>
          <p:cNvPr id="4" name="Group 4"/>
          <p:cNvGrpSpPr/>
          <p:nvPr/>
        </p:nvGrpSpPr>
        <p:grpSpPr>
          <a:xfrm>
            <a:off x="196540" y="2436336"/>
            <a:ext cx="36000" cy="252000"/>
            <a:chOff x="0" y="0"/>
            <a:chExt cx="48000" cy="336000"/>
          </a:xfrm>
        </p:grpSpPr>
        <p:sp>
          <p:nvSpPr>
            <p:cNvPr id="5" name="Freeform 5"/>
            <p:cNvSpPr/>
            <p:nvPr/>
          </p:nvSpPr>
          <p:spPr>
            <a:xfrm>
              <a:off x="0" y="0"/>
              <a:ext cx="48006" cy="336042"/>
            </a:xfrm>
            <a:custGeom>
              <a:avLst/>
              <a:gdLst/>
              <a:ahLst/>
              <a:cxnLst/>
              <a:rect l="l" t="t" r="r" b="b"/>
              <a:pathLst>
                <a:path w="48006" h="336042">
                  <a:moveTo>
                    <a:pt x="0" y="0"/>
                  </a:moveTo>
                  <a:lnTo>
                    <a:pt x="48006" y="0"/>
                  </a:lnTo>
                  <a:lnTo>
                    <a:pt x="48006" y="336042"/>
                  </a:lnTo>
                  <a:lnTo>
                    <a:pt x="0" y="336042"/>
                  </a:lnTo>
                  <a:close/>
                </a:path>
              </a:pathLst>
            </a:custGeom>
            <a:solidFill>
              <a:srgbClr val="193EB0"/>
            </a:solidFill>
          </p:spPr>
          <p:txBody>
            <a:bodyPr/>
            <a:lstStyle/>
            <a:p>
              <a:endParaRPr lang="en-US"/>
            </a:p>
          </p:txBody>
        </p:sp>
      </p:grpSp>
      <p:grpSp>
        <p:nvGrpSpPr>
          <p:cNvPr id="6" name="Group 6"/>
          <p:cNvGrpSpPr/>
          <p:nvPr/>
        </p:nvGrpSpPr>
        <p:grpSpPr>
          <a:xfrm>
            <a:off x="196540" y="2985534"/>
            <a:ext cx="36000" cy="252000"/>
            <a:chOff x="0" y="0"/>
            <a:chExt cx="48000" cy="336000"/>
          </a:xfrm>
        </p:grpSpPr>
        <p:sp>
          <p:nvSpPr>
            <p:cNvPr id="7" name="Freeform 7"/>
            <p:cNvSpPr/>
            <p:nvPr/>
          </p:nvSpPr>
          <p:spPr>
            <a:xfrm>
              <a:off x="0" y="0"/>
              <a:ext cx="48006" cy="336042"/>
            </a:xfrm>
            <a:custGeom>
              <a:avLst/>
              <a:gdLst/>
              <a:ahLst/>
              <a:cxnLst/>
              <a:rect l="l" t="t" r="r" b="b"/>
              <a:pathLst>
                <a:path w="48006" h="336042">
                  <a:moveTo>
                    <a:pt x="0" y="0"/>
                  </a:moveTo>
                  <a:lnTo>
                    <a:pt x="48006" y="0"/>
                  </a:lnTo>
                  <a:lnTo>
                    <a:pt x="48006" y="336042"/>
                  </a:lnTo>
                  <a:lnTo>
                    <a:pt x="0" y="336042"/>
                  </a:lnTo>
                  <a:close/>
                </a:path>
              </a:pathLst>
            </a:custGeom>
            <a:solidFill>
              <a:srgbClr val="193EB0"/>
            </a:solidFill>
          </p:spPr>
          <p:txBody>
            <a:bodyPr/>
            <a:lstStyle/>
            <a:p>
              <a:endParaRPr lang="en-US"/>
            </a:p>
          </p:txBody>
        </p:sp>
      </p:grpSp>
      <p:grpSp>
        <p:nvGrpSpPr>
          <p:cNvPr id="8" name="Group 8"/>
          <p:cNvGrpSpPr/>
          <p:nvPr/>
        </p:nvGrpSpPr>
        <p:grpSpPr>
          <a:xfrm>
            <a:off x="196540" y="3525207"/>
            <a:ext cx="36000" cy="252000"/>
            <a:chOff x="0" y="0"/>
            <a:chExt cx="48000" cy="336000"/>
          </a:xfrm>
        </p:grpSpPr>
        <p:sp>
          <p:nvSpPr>
            <p:cNvPr id="9" name="Freeform 9"/>
            <p:cNvSpPr/>
            <p:nvPr/>
          </p:nvSpPr>
          <p:spPr>
            <a:xfrm>
              <a:off x="0" y="0"/>
              <a:ext cx="48006" cy="336042"/>
            </a:xfrm>
            <a:custGeom>
              <a:avLst/>
              <a:gdLst/>
              <a:ahLst/>
              <a:cxnLst/>
              <a:rect l="l" t="t" r="r" b="b"/>
              <a:pathLst>
                <a:path w="48006" h="336042">
                  <a:moveTo>
                    <a:pt x="0" y="0"/>
                  </a:moveTo>
                  <a:lnTo>
                    <a:pt x="48006" y="0"/>
                  </a:lnTo>
                  <a:lnTo>
                    <a:pt x="48006" y="336042"/>
                  </a:lnTo>
                  <a:lnTo>
                    <a:pt x="0" y="336042"/>
                  </a:lnTo>
                  <a:close/>
                </a:path>
              </a:pathLst>
            </a:custGeom>
            <a:solidFill>
              <a:srgbClr val="193EB0"/>
            </a:solidFill>
          </p:spPr>
          <p:txBody>
            <a:bodyPr/>
            <a:lstStyle/>
            <a:p>
              <a:endParaRPr lang="en-US"/>
            </a:p>
          </p:txBody>
        </p:sp>
      </p:grpSp>
      <p:grpSp>
        <p:nvGrpSpPr>
          <p:cNvPr id="10" name="Group 10"/>
          <p:cNvGrpSpPr/>
          <p:nvPr/>
        </p:nvGrpSpPr>
        <p:grpSpPr>
          <a:xfrm>
            <a:off x="214540" y="4604553"/>
            <a:ext cx="36000" cy="252000"/>
            <a:chOff x="0" y="0"/>
            <a:chExt cx="48000" cy="336000"/>
          </a:xfrm>
        </p:grpSpPr>
        <p:sp>
          <p:nvSpPr>
            <p:cNvPr id="11" name="Freeform 11"/>
            <p:cNvSpPr/>
            <p:nvPr/>
          </p:nvSpPr>
          <p:spPr>
            <a:xfrm>
              <a:off x="0" y="0"/>
              <a:ext cx="48006" cy="336042"/>
            </a:xfrm>
            <a:custGeom>
              <a:avLst/>
              <a:gdLst/>
              <a:ahLst/>
              <a:cxnLst/>
              <a:rect l="l" t="t" r="r" b="b"/>
              <a:pathLst>
                <a:path w="48006" h="336042">
                  <a:moveTo>
                    <a:pt x="0" y="0"/>
                  </a:moveTo>
                  <a:lnTo>
                    <a:pt x="48006" y="0"/>
                  </a:lnTo>
                  <a:lnTo>
                    <a:pt x="48006" y="336042"/>
                  </a:lnTo>
                  <a:lnTo>
                    <a:pt x="0" y="336042"/>
                  </a:lnTo>
                  <a:close/>
                </a:path>
              </a:pathLst>
            </a:custGeom>
            <a:solidFill>
              <a:srgbClr val="193EB0"/>
            </a:solidFill>
          </p:spPr>
          <p:txBody>
            <a:bodyPr/>
            <a:lstStyle/>
            <a:p>
              <a:endParaRPr lang="en-US"/>
            </a:p>
          </p:txBody>
        </p:sp>
      </p:grpSp>
      <p:grpSp>
        <p:nvGrpSpPr>
          <p:cNvPr id="12" name="Group 12"/>
          <p:cNvGrpSpPr/>
          <p:nvPr/>
        </p:nvGrpSpPr>
        <p:grpSpPr>
          <a:xfrm>
            <a:off x="196540" y="5144226"/>
            <a:ext cx="36000" cy="252000"/>
            <a:chOff x="0" y="0"/>
            <a:chExt cx="48000" cy="336000"/>
          </a:xfrm>
        </p:grpSpPr>
        <p:sp>
          <p:nvSpPr>
            <p:cNvPr id="13" name="Freeform 13"/>
            <p:cNvSpPr/>
            <p:nvPr/>
          </p:nvSpPr>
          <p:spPr>
            <a:xfrm>
              <a:off x="0" y="0"/>
              <a:ext cx="48006" cy="336042"/>
            </a:xfrm>
            <a:custGeom>
              <a:avLst/>
              <a:gdLst/>
              <a:ahLst/>
              <a:cxnLst/>
              <a:rect l="l" t="t" r="r" b="b"/>
              <a:pathLst>
                <a:path w="48006" h="336042">
                  <a:moveTo>
                    <a:pt x="0" y="0"/>
                  </a:moveTo>
                  <a:lnTo>
                    <a:pt x="48006" y="0"/>
                  </a:lnTo>
                  <a:lnTo>
                    <a:pt x="48006" y="336042"/>
                  </a:lnTo>
                  <a:lnTo>
                    <a:pt x="0" y="336042"/>
                  </a:lnTo>
                  <a:close/>
                </a:path>
              </a:pathLst>
            </a:custGeom>
            <a:solidFill>
              <a:srgbClr val="193EB0"/>
            </a:solidFill>
          </p:spPr>
          <p:txBody>
            <a:bodyPr/>
            <a:lstStyle/>
            <a:p>
              <a:endParaRPr lang="en-US"/>
            </a:p>
          </p:txBody>
        </p:sp>
      </p:grpSp>
      <p:grpSp>
        <p:nvGrpSpPr>
          <p:cNvPr id="14" name="Group 14"/>
          <p:cNvGrpSpPr/>
          <p:nvPr/>
        </p:nvGrpSpPr>
        <p:grpSpPr>
          <a:xfrm>
            <a:off x="196540" y="6124575"/>
            <a:ext cx="36000" cy="252000"/>
            <a:chOff x="0" y="0"/>
            <a:chExt cx="48000" cy="336000"/>
          </a:xfrm>
        </p:grpSpPr>
        <p:sp>
          <p:nvSpPr>
            <p:cNvPr id="15" name="Freeform 15"/>
            <p:cNvSpPr/>
            <p:nvPr/>
          </p:nvSpPr>
          <p:spPr>
            <a:xfrm>
              <a:off x="0" y="0"/>
              <a:ext cx="48006" cy="336042"/>
            </a:xfrm>
            <a:custGeom>
              <a:avLst/>
              <a:gdLst/>
              <a:ahLst/>
              <a:cxnLst/>
              <a:rect l="l" t="t" r="r" b="b"/>
              <a:pathLst>
                <a:path w="48006" h="336042">
                  <a:moveTo>
                    <a:pt x="0" y="0"/>
                  </a:moveTo>
                  <a:lnTo>
                    <a:pt x="48006" y="0"/>
                  </a:lnTo>
                  <a:lnTo>
                    <a:pt x="48006" y="336042"/>
                  </a:lnTo>
                  <a:lnTo>
                    <a:pt x="0" y="336042"/>
                  </a:lnTo>
                  <a:close/>
                </a:path>
              </a:pathLst>
            </a:custGeom>
            <a:solidFill>
              <a:srgbClr val="193EB0"/>
            </a:solidFill>
          </p:spPr>
          <p:txBody>
            <a:bodyPr/>
            <a:lstStyle/>
            <a:p>
              <a:endParaRPr lang="en-US"/>
            </a:p>
          </p:txBody>
        </p:sp>
      </p:grpSp>
      <p:grpSp>
        <p:nvGrpSpPr>
          <p:cNvPr id="16" name="Group 16"/>
          <p:cNvGrpSpPr/>
          <p:nvPr/>
        </p:nvGrpSpPr>
        <p:grpSpPr>
          <a:xfrm>
            <a:off x="214540" y="4064880"/>
            <a:ext cx="36000" cy="252000"/>
            <a:chOff x="0" y="0"/>
            <a:chExt cx="48000" cy="336000"/>
          </a:xfrm>
        </p:grpSpPr>
        <p:sp>
          <p:nvSpPr>
            <p:cNvPr id="17" name="Freeform 17"/>
            <p:cNvSpPr/>
            <p:nvPr/>
          </p:nvSpPr>
          <p:spPr>
            <a:xfrm>
              <a:off x="0" y="0"/>
              <a:ext cx="48006" cy="336042"/>
            </a:xfrm>
            <a:custGeom>
              <a:avLst/>
              <a:gdLst/>
              <a:ahLst/>
              <a:cxnLst/>
              <a:rect l="l" t="t" r="r" b="b"/>
              <a:pathLst>
                <a:path w="48006" h="336042">
                  <a:moveTo>
                    <a:pt x="0" y="0"/>
                  </a:moveTo>
                  <a:lnTo>
                    <a:pt x="48006" y="0"/>
                  </a:lnTo>
                  <a:lnTo>
                    <a:pt x="48006" y="336042"/>
                  </a:lnTo>
                  <a:lnTo>
                    <a:pt x="0" y="336042"/>
                  </a:lnTo>
                  <a:close/>
                </a:path>
              </a:pathLst>
            </a:custGeom>
            <a:solidFill>
              <a:srgbClr val="193EB0"/>
            </a:solidFill>
          </p:spPr>
          <p:txBody>
            <a:bodyPr/>
            <a:lstStyle/>
            <a:p>
              <a:endParaRPr lang="en-US"/>
            </a:p>
          </p:txBody>
        </p:sp>
      </p:grpSp>
      <p:sp>
        <p:nvSpPr>
          <p:cNvPr id="18" name="Freeform 18"/>
          <p:cNvSpPr/>
          <p:nvPr/>
        </p:nvSpPr>
        <p:spPr>
          <a:xfrm>
            <a:off x="167892" y="1448357"/>
            <a:ext cx="1035817" cy="987979"/>
          </a:xfrm>
          <a:custGeom>
            <a:avLst/>
            <a:gdLst/>
            <a:ahLst/>
            <a:cxnLst/>
            <a:rect l="l" t="t" r="r" b="b"/>
            <a:pathLst>
              <a:path w="1035817" h="987979">
                <a:moveTo>
                  <a:pt x="0" y="0"/>
                </a:moveTo>
                <a:lnTo>
                  <a:pt x="1035816" y="0"/>
                </a:lnTo>
                <a:lnTo>
                  <a:pt x="1035816" y="987979"/>
                </a:lnTo>
                <a:lnTo>
                  <a:pt x="0" y="987979"/>
                </a:lnTo>
                <a:lnTo>
                  <a:pt x="0" y="0"/>
                </a:lnTo>
                <a:close/>
              </a:path>
            </a:pathLst>
          </a:custGeom>
          <a:blipFill>
            <a:blip r:embed="rId3"/>
            <a:stretch>
              <a:fillRect l="-10331" r="-10331"/>
            </a:stretch>
          </a:blipFill>
        </p:spPr>
        <p:txBody>
          <a:bodyPr/>
          <a:lstStyle/>
          <a:p>
            <a:endParaRPr lang="en-US"/>
          </a:p>
        </p:txBody>
      </p:sp>
      <p:sp>
        <p:nvSpPr>
          <p:cNvPr id="19" name="TextBox 19"/>
          <p:cNvSpPr txBox="1"/>
          <p:nvPr/>
        </p:nvSpPr>
        <p:spPr>
          <a:xfrm>
            <a:off x="167892" y="6362700"/>
            <a:ext cx="2888788" cy="228584"/>
          </a:xfrm>
          <a:prstGeom prst="rect">
            <a:avLst/>
          </a:prstGeom>
        </p:spPr>
        <p:txBody>
          <a:bodyPr lIns="0" tIns="0" rIns="0" bIns="0" rtlCol="0" anchor="t">
            <a:spAutoFit/>
          </a:bodyPr>
          <a:lstStyle/>
          <a:p>
            <a:pPr algn="l">
              <a:lnSpc>
                <a:spcPts val="1560"/>
              </a:lnSpc>
            </a:pPr>
            <a:r>
              <a:rPr lang="en-US" sz="1300">
                <a:solidFill>
                  <a:srgbClr val="7F7F7F"/>
                </a:solidFill>
                <a:latin typeface="Arial"/>
              </a:rPr>
              <a:t>Samsung Innovation Campus</a:t>
            </a:r>
          </a:p>
        </p:txBody>
      </p:sp>
      <p:sp>
        <p:nvSpPr>
          <p:cNvPr id="20" name="TextBox 20"/>
          <p:cNvSpPr txBox="1"/>
          <p:nvPr/>
        </p:nvSpPr>
        <p:spPr>
          <a:xfrm>
            <a:off x="558800" y="871811"/>
            <a:ext cx="4955700" cy="476196"/>
          </a:xfrm>
          <a:prstGeom prst="rect">
            <a:avLst/>
          </a:prstGeom>
        </p:spPr>
        <p:txBody>
          <a:bodyPr lIns="0" tIns="0" rIns="0" bIns="0" rtlCol="0" anchor="t">
            <a:spAutoFit/>
          </a:bodyPr>
          <a:lstStyle/>
          <a:p>
            <a:pPr algn="l">
              <a:lnSpc>
                <a:spcPts val="3359"/>
              </a:lnSpc>
            </a:pPr>
            <a:r>
              <a:rPr lang="en-US" sz="2799">
                <a:solidFill>
                  <a:srgbClr val="FFFFFF"/>
                </a:solidFill>
                <a:latin typeface="Arial"/>
              </a:rPr>
              <a:t>Agenda</a:t>
            </a:r>
          </a:p>
        </p:txBody>
      </p:sp>
      <p:sp>
        <p:nvSpPr>
          <p:cNvPr id="21" name="TextBox 21"/>
          <p:cNvSpPr txBox="1"/>
          <p:nvPr/>
        </p:nvSpPr>
        <p:spPr>
          <a:xfrm>
            <a:off x="379420" y="2404509"/>
            <a:ext cx="5519400" cy="304800"/>
          </a:xfrm>
          <a:prstGeom prst="rect">
            <a:avLst/>
          </a:prstGeom>
        </p:spPr>
        <p:txBody>
          <a:bodyPr lIns="0" tIns="0" rIns="0" bIns="0" rtlCol="0" anchor="t">
            <a:spAutoFit/>
          </a:bodyPr>
          <a:lstStyle/>
          <a:p>
            <a:pPr algn="l">
              <a:lnSpc>
                <a:spcPts val="2160"/>
              </a:lnSpc>
            </a:pPr>
            <a:r>
              <a:rPr lang="en-US" sz="1800">
                <a:solidFill>
                  <a:srgbClr val="3F3F3F"/>
                </a:solidFill>
                <a:latin typeface="Arial"/>
              </a:rPr>
              <a:t>Introduction</a:t>
            </a:r>
          </a:p>
        </p:txBody>
      </p:sp>
      <p:sp>
        <p:nvSpPr>
          <p:cNvPr id="22" name="TextBox 22"/>
          <p:cNvSpPr txBox="1"/>
          <p:nvPr/>
        </p:nvSpPr>
        <p:spPr>
          <a:xfrm>
            <a:off x="379420" y="2953707"/>
            <a:ext cx="5519400" cy="304800"/>
          </a:xfrm>
          <a:prstGeom prst="rect">
            <a:avLst/>
          </a:prstGeom>
        </p:spPr>
        <p:txBody>
          <a:bodyPr lIns="0" tIns="0" rIns="0" bIns="0" rtlCol="0" anchor="t">
            <a:spAutoFit/>
          </a:bodyPr>
          <a:lstStyle/>
          <a:p>
            <a:pPr algn="l">
              <a:lnSpc>
                <a:spcPts val="2160"/>
              </a:lnSpc>
            </a:pPr>
            <a:r>
              <a:rPr lang="en-US" sz="1800">
                <a:solidFill>
                  <a:srgbClr val="3F3F3F"/>
                </a:solidFill>
                <a:latin typeface="Arial"/>
              </a:rPr>
              <a:t>Problem Statment</a:t>
            </a:r>
          </a:p>
        </p:txBody>
      </p:sp>
      <p:sp>
        <p:nvSpPr>
          <p:cNvPr id="23" name="TextBox 23"/>
          <p:cNvSpPr txBox="1"/>
          <p:nvPr/>
        </p:nvSpPr>
        <p:spPr>
          <a:xfrm>
            <a:off x="379420" y="3493380"/>
            <a:ext cx="5519400" cy="304800"/>
          </a:xfrm>
          <a:prstGeom prst="rect">
            <a:avLst/>
          </a:prstGeom>
        </p:spPr>
        <p:txBody>
          <a:bodyPr lIns="0" tIns="0" rIns="0" bIns="0" rtlCol="0" anchor="t">
            <a:spAutoFit/>
          </a:bodyPr>
          <a:lstStyle/>
          <a:p>
            <a:pPr algn="l">
              <a:lnSpc>
                <a:spcPts val="2160"/>
              </a:lnSpc>
            </a:pPr>
            <a:r>
              <a:rPr lang="en-US" sz="1800">
                <a:solidFill>
                  <a:srgbClr val="3F3F3F"/>
                </a:solidFill>
                <a:latin typeface="Arial"/>
              </a:rPr>
              <a:t>Goals</a:t>
            </a:r>
          </a:p>
        </p:txBody>
      </p:sp>
      <p:sp>
        <p:nvSpPr>
          <p:cNvPr id="24" name="TextBox 24"/>
          <p:cNvSpPr txBox="1"/>
          <p:nvPr/>
        </p:nvSpPr>
        <p:spPr>
          <a:xfrm>
            <a:off x="397420" y="4572726"/>
            <a:ext cx="5519400" cy="304800"/>
          </a:xfrm>
          <a:prstGeom prst="rect">
            <a:avLst/>
          </a:prstGeom>
        </p:spPr>
        <p:txBody>
          <a:bodyPr lIns="0" tIns="0" rIns="0" bIns="0" rtlCol="0" anchor="t">
            <a:spAutoFit/>
          </a:bodyPr>
          <a:lstStyle/>
          <a:p>
            <a:pPr algn="l">
              <a:lnSpc>
                <a:spcPts val="2160"/>
              </a:lnSpc>
            </a:pPr>
            <a:r>
              <a:rPr lang="en-US" sz="1800">
                <a:solidFill>
                  <a:srgbClr val="3F3F3F"/>
                </a:solidFill>
                <a:latin typeface="Arial"/>
              </a:rPr>
              <a:t>Data Prepreocessing</a:t>
            </a:r>
          </a:p>
        </p:txBody>
      </p:sp>
      <p:sp>
        <p:nvSpPr>
          <p:cNvPr id="25" name="TextBox 25"/>
          <p:cNvSpPr txBox="1"/>
          <p:nvPr/>
        </p:nvSpPr>
        <p:spPr>
          <a:xfrm>
            <a:off x="379420" y="5112399"/>
            <a:ext cx="5519400" cy="304800"/>
          </a:xfrm>
          <a:prstGeom prst="rect">
            <a:avLst/>
          </a:prstGeom>
        </p:spPr>
        <p:txBody>
          <a:bodyPr lIns="0" tIns="0" rIns="0" bIns="0" rtlCol="0" anchor="t">
            <a:spAutoFit/>
          </a:bodyPr>
          <a:lstStyle/>
          <a:p>
            <a:pPr algn="l">
              <a:lnSpc>
                <a:spcPts val="2160"/>
              </a:lnSpc>
            </a:pPr>
            <a:r>
              <a:rPr lang="en-US" sz="1800">
                <a:solidFill>
                  <a:srgbClr val="3F3F3F"/>
                </a:solidFill>
                <a:latin typeface="Arial"/>
              </a:rPr>
              <a:t>EDA</a:t>
            </a:r>
          </a:p>
        </p:txBody>
      </p:sp>
      <p:sp>
        <p:nvSpPr>
          <p:cNvPr id="26" name="TextBox 26"/>
          <p:cNvSpPr txBox="1"/>
          <p:nvPr/>
        </p:nvSpPr>
        <p:spPr>
          <a:xfrm>
            <a:off x="379420" y="5652072"/>
            <a:ext cx="5519400" cy="304800"/>
          </a:xfrm>
          <a:prstGeom prst="rect">
            <a:avLst/>
          </a:prstGeom>
        </p:spPr>
        <p:txBody>
          <a:bodyPr lIns="0" tIns="0" rIns="0" bIns="0" rtlCol="0" anchor="t">
            <a:spAutoFit/>
          </a:bodyPr>
          <a:lstStyle/>
          <a:p>
            <a:pPr algn="l">
              <a:lnSpc>
                <a:spcPts val="2160"/>
              </a:lnSpc>
            </a:pPr>
            <a:r>
              <a:rPr lang="en-US" sz="1800">
                <a:solidFill>
                  <a:srgbClr val="3F3F3F"/>
                </a:solidFill>
                <a:latin typeface="Arial"/>
              </a:rPr>
              <a:t>Modelling</a:t>
            </a:r>
          </a:p>
        </p:txBody>
      </p:sp>
      <p:sp>
        <p:nvSpPr>
          <p:cNvPr id="27" name="TextBox 27"/>
          <p:cNvSpPr txBox="1"/>
          <p:nvPr/>
        </p:nvSpPr>
        <p:spPr>
          <a:xfrm>
            <a:off x="397420" y="4033053"/>
            <a:ext cx="5519400" cy="304800"/>
          </a:xfrm>
          <a:prstGeom prst="rect">
            <a:avLst/>
          </a:prstGeom>
        </p:spPr>
        <p:txBody>
          <a:bodyPr lIns="0" tIns="0" rIns="0" bIns="0" rtlCol="0" anchor="t">
            <a:spAutoFit/>
          </a:bodyPr>
          <a:lstStyle/>
          <a:p>
            <a:pPr algn="l">
              <a:lnSpc>
                <a:spcPts val="2160"/>
              </a:lnSpc>
            </a:pPr>
            <a:r>
              <a:rPr lang="en-US" sz="1800">
                <a:solidFill>
                  <a:srgbClr val="3F3F3F"/>
                </a:solidFill>
                <a:latin typeface="Arial"/>
              </a:rPr>
              <a:t>Understanding Data</a:t>
            </a:r>
          </a:p>
        </p:txBody>
      </p:sp>
      <p:sp>
        <p:nvSpPr>
          <p:cNvPr id="28" name="TextBox 28"/>
          <p:cNvSpPr txBox="1"/>
          <p:nvPr/>
        </p:nvSpPr>
        <p:spPr>
          <a:xfrm>
            <a:off x="379420" y="6086475"/>
            <a:ext cx="5519400" cy="304800"/>
          </a:xfrm>
          <a:prstGeom prst="rect">
            <a:avLst/>
          </a:prstGeom>
        </p:spPr>
        <p:txBody>
          <a:bodyPr lIns="0" tIns="0" rIns="0" bIns="0" rtlCol="0" anchor="t">
            <a:spAutoFit/>
          </a:bodyPr>
          <a:lstStyle/>
          <a:p>
            <a:pPr algn="l">
              <a:lnSpc>
                <a:spcPts val="2160"/>
              </a:lnSpc>
            </a:pPr>
            <a:r>
              <a:rPr lang="en-US" sz="1800">
                <a:solidFill>
                  <a:srgbClr val="3F3F3F"/>
                </a:solidFill>
                <a:latin typeface="Arial"/>
              </a:rPr>
              <a:t>Business solution and conclusion </a:t>
            </a:r>
          </a:p>
        </p:txBody>
      </p:sp>
      <p:grpSp>
        <p:nvGrpSpPr>
          <p:cNvPr id="29" name="Group 29"/>
          <p:cNvGrpSpPr/>
          <p:nvPr/>
        </p:nvGrpSpPr>
        <p:grpSpPr>
          <a:xfrm>
            <a:off x="196540" y="5681976"/>
            <a:ext cx="36000" cy="252000"/>
            <a:chOff x="0" y="0"/>
            <a:chExt cx="48000" cy="336000"/>
          </a:xfrm>
        </p:grpSpPr>
        <p:sp>
          <p:nvSpPr>
            <p:cNvPr id="30" name="Freeform 30"/>
            <p:cNvSpPr/>
            <p:nvPr/>
          </p:nvSpPr>
          <p:spPr>
            <a:xfrm>
              <a:off x="0" y="0"/>
              <a:ext cx="48006" cy="336042"/>
            </a:xfrm>
            <a:custGeom>
              <a:avLst/>
              <a:gdLst/>
              <a:ahLst/>
              <a:cxnLst/>
              <a:rect l="l" t="t" r="r" b="b"/>
              <a:pathLst>
                <a:path w="48006" h="336042">
                  <a:moveTo>
                    <a:pt x="0" y="0"/>
                  </a:moveTo>
                  <a:lnTo>
                    <a:pt x="48006" y="0"/>
                  </a:lnTo>
                  <a:lnTo>
                    <a:pt x="48006" y="336042"/>
                  </a:lnTo>
                  <a:lnTo>
                    <a:pt x="0" y="336042"/>
                  </a:lnTo>
                  <a:close/>
                </a:path>
              </a:pathLst>
            </a:custGeom>
            <a:solidFill>
              <a:srgbClr val="193EB0"/>
            </a:solidFill>
          </p:spPr>
          <p:txBody>
            <a:bodyPr/>
            <a:lstStyle/>
            <a:p>
              <a:endParaRPr 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6411647"/>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487984" y="-3482306"/>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Freeform 6"/>
          <p:cNvSpPr/>
          <p:nvPr/>
        </p:nvSpPr>
        <p:spPr>
          <a:xfrm>
            <a:off x="455673" y="1294486"/>
            <a:ext cx="8978778" cy="3955047"/>
          </a:xfrm>
          <a:custGeom>
            <a:avLst/>
            <a:gdLst/>
            <a:ahLst/>
            <a:cxnLst/>
            <a:rect l="l" t="t" r="r" b="b"/>
            <a:pathLst>
              <a:path w="8978778" h="3955047">
                <a:moveTo>
                  <a:pt x="0" y="0"/>
                </a:moveTo>
                <a:lnTo>
                  <a:pt x="8978779" y="0"/>
                </a:lnTo>
                <a:lnTo>
                  <a:pt x="8978779" y="3955047"/>
                </a:lnTo>
                <a:lnTo>
                  <a:pt x="0" y="3955047"/>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250498" y="304800"/>
            <a:ext cx="4573191" cy="381000"/>
          </a:xfrm>
          <a:prstGeom prst="rect">
            <a:avLst/>
          </a:prstGeom>
        </p:spPr>
        <p:txBody>
          <a:bodyPr lIns="0" tIns="0" rIns="0" bIns="0" rtlCol="0" anchor="t">
            <a:spAutoFit/>
          </a:bodyPr>
          <a:lstStyle/>
          <a:p>
            <a:pPr>
              <a:lnSpc>
                <a:spcPts val="2999"/>
              </a:lnSpc>
              <a:spcBef>
                <a:spcPct val="0"/>
              </a:spcBef>
            </a:pPr>
            <a:r>
              <a:rPr lang="en-US" sz="2499">
                <a:solidFill>
                  <a:srgbClr val="000000"/>
                </a:solidFill>
                <a:latin typeface="Blinker Bold"/>
              </a:rPr>
              <a:t>Player Distribution Across Leagues</a:t>
            </a:r>
          </a:p>
        </p:txBody>
      </p:sp>
      <p:sp>
        <p:nvSpPr>
          <p:cNvPr id="8" name="TextBox 8"/>
          <p:cNvSpPr txBox="1"/>
          <p:nvPr/>
        </p:nvSpPr>
        <p:spPr>
          <a:xfrm>
            <a:off x="1624087" y="5417393"/>
            <a:ext cx="6648301" cy="238125"/>
          </a:xfrm>
          <a:prstGeom prst="rect">
            <a:avLst/>
          </a:prstGeom>
        </p:spPr>
        <p:txBody>
          <a:bodyPr lIns="0" tIns="0" rIns="0" bIns="0" rtlCol="0" anchor="t">
            <a:spAutoFit/>
          </a:bodyPr>
          <a:lstStyle/>
          <a:p>
            <a:pPr algn="ctr">
              <a:lnSpc>
                <a:spcPts val="1888"/>
              </a:lnSpc>
              <a:spcBef>
                <a:spcPct val="0"/>
              </a:spcBef>
            </a:pPr>
            <a:r>
              <a:rPr lang="en-US" sz="1573">
                <a:solidFill>
                  <a:srgbClr val="000000"/>
                </a:solidFill>
                <a:latin typeface="Blinker"/>
              </a:rPr>
              <a:t>“We can see the distribution of players worldwide to know the available markets”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6411647"/>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487984" y="-3482306"/>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Freeform 6"/>
          <p:cNvSpPr/>
          <p:nvPr/>
        </p:nvSpPr>
        <p:spPr>
          <a:xfrm>
            <a:off x="98783" y="946338"/>
            <a:ext cx="4846279" cy="3142213"/>
          </a:xfrm>
          <a:custGeom>
            <a:avLst/>
            <a:gdLst/>
            <a:ahLst/>
            <a:cxnLst/>
            <a:rect l="l" t="t" r="r" b="b"/>
            <a:pathLst>
              <a:path w="4846279" h="3142213">
                <a:moveTo>
                  <a:pt x="0" y="0"/>
                </a:moveTo>
                <a:lnTo>
                  <a:pt x="4846279" y="0"/>
                </a:lnTo>
                <a:lnTo>
                  <a:pt x="4846279" y="3142213"/>
                </a:lnTo>
                <a:lnTo>
                  <a:pt x="0" y="3142213"/>
                </a:lnTo>
                <a:lnTo>
                  <a:pt x="0" y="0"/>
                </a:lnTo>
                <a:close/>
              </a:path>
            </a:pathLst>
          </a:custGeom>
          <a:blipFill>
            <a:blip r:embed="rId2"/>
            <a:stretch>
              <a:fillRect/>
            </a:stretch>
          </a:blipFill>
        </p:spPr>
        <p:txBody>
          <a:bodyPr/>
          <a:lstStyle/>
          <a:p>
            <a:endParaRPr lang="en-US"/>
          </a:p>
        </p:txBody>
      </p:sp>
      <p:sp>
        <p:nvSpPr>
          <p:cNvPr id="7" name="Freeform 7"/>
          <p:cNvSpPr/>
          <p:nvPr/>
        </p:nvSpPr>
        <p:spPr>
          <a:xfrm>
            <a:off x="5159180" y="946338"/>
            <a:ext cx="4398240" cy="3142213"/>
          </a:xfrm>
          <a:custGeom>
            <a:avLst/>
            <a:gdLst/>
            <a:ahLst/>
            <a:cxnLst/>
            <a:rect l="l" t="t" r="r" b="b"/>
            <a:pathLst>
              <a:path w="4398240" h="3142213">
                <a:moveTo>
                  <a:pt x="0" y="0"/>
                </a:moveTo>
                <a:lnTo>
                  <a:pt x="4398240" y="0"/>
                </a:lnTo>
                <a:lnTo>
                  <a:pt x="4398240" y="3142213"/>
                </a:lnTo>
                <a:lnTo>
                  <a:pt x="0" y="3142213"/>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01958" y="4850049"/>
            <a:ext cx="9692559" cy="800100"/>
          </a:xfrm>
          <a:prstGeom prst="rect">
            <a:avLst/>
          </a:prstGeom>
        </p:spPr>
        <p:txBody>
          <a:bodyPr lIns="0" tIns="0" rIns="0" bIns="0" rtlCol="0" anchor="t">
            <a:spAutoFit/>
          </a:bodyPr>
          <a:lstStyle/>
          <a:p>
            <a:pPr algn="ctr">
              <a:lnSpc>
                <a:spcPts val="2160"/>
              </a:lnSpc>
              <a:spcBef>
                <a:spcPct val="0"/>
              </a:spcBef>
            </a:pPr>
            <a:r>
              <a:rPr lang="en-US" sz="1800">
                <a:solidFill>
                  <a:srgbClr val="000000"/>
                </a:solidFill>
                <a:latin typeface="Blinker"/>
              </a:rPr>
              <a:t>“A comprehensive view of how a player's age relates to their potential and overall performance. Through two compelling visualizations, we gain insights into the evolving potential of football players as they age, all while considering their overall rating.”</a:t>
            </a:r>
          </a:p>
        </p:txBody>
      </p:sp>
      <p:sp>
        <p:nvSpPr>
          <p:cNvPr id="9" name="TextBox 9"/>
          <p:cNvSpPr txBox="1"/>
          <p:nvPr/>
        </p:nvSpPr>
        <p:spPr>
          <a:xfrm>
            <a:off x="250498" y="231305"/>
            <a:ext cx="6220152" cy="365485"/>
          </a:xfrm>
          <a:prstGeom prst="rect">
            <a:avLst/>
          </a:prstGeom>
        </p:spPr>
        <p:txBody>
          <a:bodyPr wrap="square" lIns="0" tIns="0" rIns="0" bIns="0" rtlCol="0" anchor="t">
            <a:spAutoFit/>
          </a:bodyPr>
          <a:lstStyle/>
          <a:p>
            <a:pPr>
              <a:lnSpc>
                <a:spcPts val="2999"/>
              </a:lnSpc>
              <a:spcBef>
                <a:spcPct val="0"/>
              </a:spcBef>
            </a:pPr>
            <a:r>
              <a:rPr lang="en-US" sz="2499" dirty="0">
                <a:solidFill>
                  <a:srgbClr val="000000"/>
                </a:solidFill>
                <a:latin typeface="Blinker Bold"/>
              </a:rPr>
              <a:t>Age and Potential Dynamics in Football Players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4487984" y="-3482306"/>
            <a:ext cx="47625" cy="8522597"/>
            <a:chOff x="0" y="0"/>
            <a:chExt cx="2647" cy="473771"/>
          </a:xfrm>
        </p:grpSpPr>
        <p:sp>
          <p:nvSpPr>
            <p:cNvPr id="3" name="Freeform 3"/>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4" name="Freeform 4"/>
          <p:cNvSpPr/>
          <p:nvPr/>
        </p:nvSpPr>
        <p:spPr>
          <a:xfrm>
            <a:off x="-6350" y="3639625"/>
            <a:ext cx="6396441" cy="3081959"/>
          </a:xfrm>
          <a:custGeom>
            <a:avLst/>
            <a:gdLst/>
            <a:ahLst/>
            <a:cxnLst/>
            <a:rect l="l" t="t" r="r" b="b"/>
            <a:pathLst>
              <a:path w="6396441" h="3081959">
                <a:moveTo>
                  <a:pt x="0" y="0"/>
                </a:moveTo>
                <a:lnTo>
                  <a:pt x="6396441" y="0"/>
                </a:lnTo>
                <a:lnTo>
                  <a:pt x="6396441" y="3081959"/>
                </a:lnTo>
                <a:lnTo>
                  <a:pt x="0" y="3081959"/>
                </a:lnTo>
                <a:lnTo>
                  <a:pt x="0" y="0"/>
                </a:lnTo>
                <a:close/>
              </a:path>
            </a:pathLst>
          </a:custGeom>
          <a:blipFill>
            <a:blip r:embed="rId2"/>
            <a:stretch>
              <a:fillRect t="-661" b="-661"/>
            </a:stretch>
          </a:blipFill>
        </p:spPr>
        <p:txBody>
          <a:bodyPr/>
          <a:lstStyle/>
          <a:p>
            <a:endParaRPr lang="en-US"/>
          </a:p>
        </p:txBody>
      </p:sp>
      <p:grpSp>
        <p:nvGrpSpPr>
          <p:cNvPr id="5" name="Group 5"/>
          <p:cNvGrpSpPr/>
          <p:nvPr/>
        </p:nvGrpSpPr>
        <p:grpSpPr>
          <a:xfrm>
            <a:off x="0" y="6594098"/>
            <a:ext cx="9902825" cy="1197330"/>
            <a:chOff x="0" y="0"/>
            <a:chExt cx="13203767" cy="1596440"/>
          </a:xfrm>
        </p:grpSpPr>
        <p:sp>
          <p:nvSpPr>
            <p:cNvPr id="6" name="Freeform 6"/>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sp>
        <p:nvSpPr>
          <p:cNvPr id="7" name="Freeform 7"/>
          <p:cNvSpPr/>
          <p:nvPr/>
        </p:nvSpPr>
        <p:spPr>
          <a:xfrm>
            <a:off x="0" y="778993"/>
            <a:ext cx="9322937" cy="2860632"/>
          </a:xfrm>
          <a:custGeom>
            <a:avLst/>
            <a:gdLst/>
            <a:ahLst/>
            <a:cxnLst/>
            <a:rect l="l" t="t" r="r" b="b"/>
            <a:pathLst>
              <a:path w="9322937" h="2860632">
                <a:moveTo>
                  <a:pt x="0" y="0"/>
                </a:moveTo>
                <a:lnTo>
                  <a:pt x="9322937" y="0"/>
                </a:lnTo>
                <a:lnTo>
                  <a:pt x="9322937" y="2860632"/>
                </a:lnTo>
                <a:lnTo>
                  <a:pt x="0" y="2860632"/>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250498" y="304800"/>
            <a:ext cx="4696152" cy="365485"/>
          </a:xfrm>
          <a:prstGeom prst="rect">
            <a:avLst/>
          </a:prstGeom>
        </p:spPr>
        <p:txBody>
          <a:bodyPr wrap="square" lIns="0" tIns="0" rIns="0" bIns="0" rtlCol="0" anchor="t">
            <a:spAutoFit/>
          </a:bodyPr>
          <a:lstStyle/>
          <a:p>
            <a:pPr>
              <a:lnSpc>
                <a:spcPts val="2999"/>
              </a:lnSpc>
              <a:spcBef>
                <a:spcPct val="0"/>
              </a:spcBef>
            </a:pPr>
            <a:r>
              <a:rPr lang="en-US" sz="2499" dirty="0">
                <a:solidFill>
                  <a:srgbClr val="000000"/>
                </a:solidFill>
                <a:latin typeface="Blinker Bold"/>
              </a:rPr>
              <a:t>Player Distribution Across Leagues</a:t>
            </a:r>
          </a:p>
        </p:txBody>
      </p:sp>
      <p:sp>
        <p:nvSpPr>
          <p:cNvPr id="9" name="TextBox 9"/>
          <p:cNvSpPr txBox="1"/>
          <p:nvPr/>
        </p:nvSpPr>
        <p:spPr>
          <a:xfrm>
            <a:off x="6493121" y="4695825"/>
            <a:ext cx="3167241" cy="1476375"/>
          </a:xfrm>
          <a:prstGeom prst="rect">
            <a:avLst/>
          </a:prstGeom>
        </p:spPr>
        <p:txBody>
          <a:bodyPr lIns="0" tIns="0" rIns="0" bIns="0" rtlCol="0" anchor="t">
            <a:spAutoFit/>
          </a:bodyPr>
          <a:lstStyle/>
          <a:p>
            <a:pPr algn="ctr">
              <a:lnSpc>
                <a:spcPts val="2399"/>
              </a:lnSpc>
              <a:spcBef>
                <a:spcPct val="0"/>
              </a:spcBef>
            </a:pPr>
            <a:r>
              <a:rPr lang="en-US" sz="1999">
                <a:solidFill>
                  <a:srgbClr val="000000"/>
                </a:solidFill>
                <a:latin typeface="Blinker"/>
              </a:rPr>
              <a:t>“Player Traits &amp; Value: We can see the relation of BMI and speed in the Player Physic and the Impact on potential and Wage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6411647"/>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487984" y="-3482306"/>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Freeform 6"/>
          <p:cNvSpPr/>
          <p:nvPr/>
        </p:nvSpPr>
        <p:spPr>
          <a:xfrm>
            <a:off x="1330821" y="1029058"/>
            <a:ext cx="6683791" cy="4103091"/>
          </a:xfrm>
          <a:custGeom>
            <a:avLst/>
            <a:gdLst/>
            <a:ahLst/>
            <a:cxnLst/>
            <a:rect l="l" t="t" r="r" b="b"/>
            <a:pathLst>
              <a:path w="6683791" h="4103091">
                <a:moveTo>
                  <a:pt x="0" y="0"/>
                </a:moveTo>
                <a:lnTo>
                  <a:pt x="6683792" y="0"/>
                </a:lnTo>
                <a:lnTo>
                  <a:pt x="6683792" y="4103090"/>
                </a:lnTo>
                <a:lnTo>
                  <a:pt x="0" y="4103090"/>
                </a:lnTo>
                <a:lnTo>
                  <a:pt x="0" y="0"/>
                </a:lnTo>
                <a:close/>
              </a:path>
            </a:pathLst>
          </a:custGeom>
          <a:blipFill>
            <a:blip r:embed="rId2"/>
            <a:stretch>
              <a:fillRect t="-242" b="-242"/>
            </a:stretch>
          </a:blipFill>
        </p:spPr>
        <p:txBody>
          <a:bodyPr/>
          <a:lstStyle/>
          <a:p>
            <a:endParaRPr lang="en-US"/>
          </a:p>
        </p:txBody>
      </p:sp>
      <p:sp>
        <p:nvSpPr>
          <p:cNvPr id="7" name="TextBox 7"/>
          <p:cNvSpPr txBox="1"/>
          <p:nvPr/>
        </p:nvSpPr>
        <p:spPr>
          <a:xfrm>
            <a:off x="98783" y="5358401"/>
            <a:ext cx="9692559" cy="533400"/>
          </a:xfrm>
          <a:prstGeom prst="rect">
            <a:avLst/>
          </a:prstGeom>
        </p:spPr>
        <p:txBody>
          <a:bodyPr lIns="0" tIns="0" rIns="0" bIns="0" rtlCol="0" anchor="t">
            <a:spAutoFit/>
          </a:bodyPr>
          <a:lstStyle/>
          <a:p>
            <a:pPr algn="ctr">
              <a:lnSpc>
                <a:spcPts val="2160"/>
              </a:lnSpc>
              <a:spcBef>
                <a:spcPct val="0"/>
              </a:spcBef>
            </a:pPr>
            <a:r>
              <a:rPr lang="en-US" sz="1800">
                <a:solidFill>
                  <a:srgbClr val="000000"/>
                </a:solidFill>
                <a:latin typeface="Blinker"/>
              </a:rPr>
              <a:t>‘’Evolving Excellence: We compare the top 10 players' Future Potential and Overall ratings in 2018 and 2020. Discover how these players have progressed over the years”</a:t>
            </a:r>
          </a:p>
        </p:txBody>
      </p:sp>
      <p:sp>
        <p:nvSpPr>
          <p:cNvPr id="8" name="TextBox 8"/>
          <p:cNvSpPr txBox="1"/>
          <p:nvPr/>
        </p:nvSpPr>
        <p:spPr>
          <a:xfrm>
            <a:off x="250498" y="304800"/>
            <a:ext cx="6372552" cy="365485"/>
          </a:xfrm>
          <a:prstGeom prst="rect">
            <a:avLst/>
          </a:prstGeom>
        </p:spPr>
        <p:txBody>
          <a:bodyPr wrap="square" lIns="0" tIns="0" rIns="0" bIns="0" rtlCol="0" anchor="t">
            <a:spAutoFit/>
          </a:bodyPr>
          <a:lstStyle/>
          <a:p>
            <a:pPr>
              <a:lnSpc>
                <a:spcPts val="2999"/>
              </a:lnSpc>
              <a:spcBef>
                <a:spcPct val="0"/>
              </a:spcBef>
            </a:pPr>
            <a:r>
              <a:rPr lang="en-US" sz="2499" dirty="0">
                <a:solidFill>
                  <a:srgbClr val="000000"/>
                </a:solidFill>
                <a:latin typeface="Blinker Bold"/>
              </a:rPr>
              <a:t>Age and Potential Dynamics in Football Players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6411647"/>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487984" y="-3482306"/>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Freeform 6"/>
          <p:cNvSpPr/>
          <p:nvPr/>
        </p:nvSpPr>
        <p:spPr>
          <a:xfrm>
            <a:off x="1314084" y="1401190"/>
            <a:ext cx="6717650" cy="3358825"/>
          </a:xfrm>
          <a:custGeom>
            <a:avLst/>
            <a:gdLst/>
            <a:ahLst/>
            <a:cxnLst/>
            <a:rect l="l" t="t" r="r" b="b"/>
            <a:pathLst>
              <a:path w="6717650" h="3358825">
                <a:moveTo>
                  <a:pt x="0" y="0"/>
                </a:moveTo>
                <a:lnTo>
                  <a:pt x="6717650" y="0"/>
                </a:lnTo>
                <a:lnTo>
                  <a:pt x="6717650" y="3358825"/>
                </a:lnTo>
                <a:lnTo>
                  <a:pt x="0" y="3358825"/>
                </a:lnTo>
                <a:lnTo>
                  <a:pt x="0" y="0"/>
                </a:lnTo>
                <a:close/>
              </a:path>
            </a:pathLst>
          </a:custGeom>
          <a:blipFill>
            <a:blip r:embed="rId2"/>
            <a:stretch>
              <a:fillRect/>
            </a:stretch>
          </a:blipFill>
        </p:spPr>
        <p:txBody>
          <a:bodyPr/>
          <a:lstStyle/>
          <a:p>
            <a:endParaRPr lang="en-US"/>
          </a:p>
        </p:txBody>
      </p:sp>
      <p:sp>
        <p:nvSpPr>
          <p:cNvPr id="7" name="Freeform 7"/>
          <p:cNvSpPr/>
          <p:nvPr/>
        </p:nvSpPr>
        <p:spPr>
          <a:xfrm>
            <a:off x="8031734" y="1443192"/>
            <a:ext cx="872632" cy="3274822"/>
          </a:xfrm>
          <a:custGeom>
            <a:avLst/>
            <a:gdLst/>
            <a:ahLst/>
            <a:cxnLst/>
            <a:rect l="l" t="t" r="r" b="b"/>
            <a:pathLst>
              <a:path w="872632" h="3274822">
                <a:moveTo>
                  <a:pt x="0" y="0"/>
                </a:moveTo>
                <a:lnTo>
                  <a:pt x="872632" y="0"/>
                </a:lnTo>
                <a:lnTo>
                  <a:pt x="872632" y="3274822"/>
                </a:lnTo>
                <a:lnTo>
                  <a:pt x="0" y="3274822"/>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98783" y="5358401"/>
            <a:ext cx="9692559" cy="266700"/>
          </a:xfrm>
          <a:prstGeom prst="rect">
            <a:avLst/>
          </a:prstGeom>
        </p:spPr>
        <p:txBody>
          <a:bodyPr lIns="0" tIns="0" rIns="0" bIns="0" rtlCol="0" anchor="t">
            <a:spAutoFit/>
          </a:bodyPr>
          <a:lstStyle/>
          <a:p>
            <a:pPr algn="ctr">
              <a:lnSpc>
                <a:spcPts val="2160"/>
              </a:lnSpc>
              <a:spcBef>
                <a:spcPct val="0"/>
              </a:spcBef>
            </a:pPr>
            <a:r>
              <a:rPr lang="en-US" sz="1800">
                <a:solidFill>
                  <a:srgbClr val="000000"/>
                </a:solidFill>
                <a:latin typeface="Blinker"/>
              </a:rPr>
              <a:t>‘’We can see the   Average Overall Rating across the players of different leagues ”</a:t>
            </a:r>
          </a:p>
        </p:txBody>
      </p:sp>
      <p:sp>
        <p:nvSpPr>
          <p:cNvPr id="9" name="TextBox 9"/>
          <p:cNvSpPr txBox="1"/>
          <p:nvPr/>
        </p:nvSpPr>
        <p:spPr>
          <a:xfrm>
            <a:off x="250498" y="290654"/>
            <a:ext cx="6143952" cy="641201"/>
          </a:xfrm>
          <a:prstGeom prst="rect">
            <a:avLst/>
          </a:prstGeom>
        </p:spPr>
        <p:txBody>
          <a:bodyPr wrap="square" lIns="0" tIns="0" rIns="0" bIns="0" rtlCol="0" anchor="t">
            <a:spAutoFit/>
          </a:bodyPr>
          <a:lstStyle/>
          <a:p>
            <a:pPr algn="ctr">
              <a:lnSpc>
                <a:spcPts val="2519"/>
              </a:lnSpc>
            </a:pPr>
            <a:r>
              <a:rPr lang="en-US" sz="2099" dirty="0">
                <a:solidFill>
                  <a:srgbClr val="000000"/>
                </a:solidFill>
                <a:latin typeface="Blinker Bold"/>
              </a:rPr>
              <a:t>Average  Overall Rating allover Leagues in 2022 Season</a:t>
            </a:r>
          </a:p>
          <a:p>
            <a:pPr algn="ctr">
              <a:lnSpc>
                <a:spcPts val="2519"/>
              </a:lnSpc>
              <a:spcBef>
                <a:spcPct val="0"/>
              </a:spcBef>
            </a:pPr>
            <a:endParaRPr lang="en-US" sz="2099" dirty="0">
              <a:solidFill>
                <a:srgbClr val="000000"/>
              </a:solidFill>
              <a:latin typeface="Blinker 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6411647"/>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487984" y="-3482306"/>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Freeform 6"/>
          <p:cNvSpPr/>
          <p:nvPr/>
        </p:nvSpPr>
        <p:spPr>
          <a:xfrm>
            <a:off x="1184351" y="1518949"/>
            <a:ext cx="6654890" cy="3123307"/>
          </a:xfrm>
          <a:custGeom>
            <a:avLst/>
            <a:gdLst/>
            <a:ahLst/>
            <a:cxnLst/>
            <a:rect l="l" t="t" r="r" b="b"/>
            <a:pathLst>
              <a:path w="6654890" h="3123307">
                <a:moveTo>
                  <a:pt x="0" y="0"/>
                </a:moveTo>
                <a:lnTo>
                  <a:pt x="6654890" y="0"/>
                </a:lnTo>
                <a:lnTo>
                  <a:pt x="6654890" y="3123308"/>
                </a:lnTo>
                <a:lnTo>
                  <a:pt x="0" y="3123308"/>
                </a:lnTo>
                <a:lnTo>
                  <a:pt x="0" y="0"/>
                </a:lnTo>
                <a:close/>
              </a:path>
            </a:pathLst>
          </a:custGeom>
          <a:blipFill>
            <a:blip r:embed="rId2"/>
            <a:stretch>
              <a:fillRect/>
            </a:stretch>
          </a:blipFill>
        </p:spPr>
        <p:txBody>
          <a:bodyPr/>
          <a:lstStyle/>
          <a:p>
            <a:endParaRPr lang="en-US"/>
          </a:p>
        </p:txBody>
      </p:sp>
      <p:sp>
        <p:nvSpPr>
          <p:cNvPr id="7" name="Freeform 7"/>
          <p:cNvSpPr/>
          <p:nvPr/>
        </p:nvSpPr>
        <p:spPr>
          <a:xfrm>
            <a:off x="7839241" y="1547816"/>
            <a:ext cx="1249016" cy="3020010"/>
          </a:xfrm>
          <a:custGeom>
            <a:avLst/>
            <a:gdLst/>
            <a:ahLst/>
            <a:cxnLst/>
            <a:rect l="l" t="t" r="r" b="b"/>
            <a:pathLst>
              <a:path w="1249016" h="3020010">
                <a:moveTo>
                  <a:pt x="0" y="0"/>
                </a:moveTo>
                <a:lnTo>
                  <a:pt x="1249017" y="0"/>
                </a:lnTo>
                <a:lnTo>
                  <a:pt x="1249017" y="3020010"/>
                </a:lnTo>
                <a:lnTo>
                  <a:pt x="0" y="3020010"/>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98783" y="5358401"/>
            <a:ext cx="9692559" cy="266700"/>
          </a:xfrm>
          <a:prstGeom prst="rect">
            <a:avLst/>
          </a:prstGeom>
        </p:spPr>
        <p:txBody>
          <a:bodyPr lIns="0" tIns="0" rIns="0" bIns="0" rtlCol="0" anchor="t">
            <a:spAutoFit/>
          </a:bodyPr>
          <a:lstStyle/>
          <a:p>
            <a:pPr algn="ctr">
              <a:lnSpc>
                <a:spcPts val="2160"/>
              </a:lnSpc>
              <a:spcBef>
                <a:spcPct val="0"/>
              </a:spcBef>
            </a:pPr>
            <a:r>
              <a:rPr lang="en-US" sz="1800">
                <a:solidFill>
                  <a:srgbClr val="000000"/>
                </a:solidFill>
                <a:latin typeface="Blinker"/>
              </a:rPr>
              <a:t>‘’We can see the distribution of Players with High Expected Remaining Performance allover Leagues”</a:t>
            </a:r>
          </a:p>
        </p:txBody>
      </p:sp>
      <p:sp>
        <p:nvSpPr>
          <p:cNvPr id="9" name="TextBox 9"/>
          <p:cNvSpPr txBox="1"/>
          <p:nvPr/>
        </p:nvSpPr>
        <p:spPr>
          <a:xfrm>
            <a:off x="-749656" y="371475"/>
            <a:ext cx="8910870" cy="628650"/>
          </a:xfrm>
          <a:prstGeom prst="rect">
            <a:avLst/>
          </a:prstGeom>
        </p:spPr>
        <p:txBody>
          <a:bodyPr lIns="0" tIns="0" rIns="0" bIns="0" rtlCol="0" anchor="t">
            <a:spAutoFit/>
          </a:bodyPr>
          <a:lstStyle/>
          <a:p>
            <a:pPr algn="ctr">
              <a:lnSpc>
                <a:spcPts val="2519"/>
              </a:lnSpc>
            </a:pPr>
            <a:r>
              <a:rPr lang="en-US" sz="2099">
                <a:solidFill>
                  <a:srgbClr val="000000"/>
                </a:solidFill>
                <a:latin typeface="Blinker Bold"/>
              </a:rPr>
              <a:t>Countries with Leagues with the highest  young  with  potential </a:t>
            </a:r>
          </a:p>
          <a:p>
            <a:pPr algn="ctr">
              <a:lnSpc>
                <a:spcPts val="2519"/>
              </a:lnSpc>
              <a:spcBef>
                <a:spcPct val="0"/>
              </a:spcBef>
            </a:pPr>
            <a:endParaRPr lang="en-US" sz="2099">
              <a:solidFill>
                <a:srgbClr val="000000"/>
              </a:solidFill>
              <a:latin typeface="Blinker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550733"/>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487984" y="-3482306"/>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Freeform 6"/>
          <p:cNvSpPr/>
          <p:nvPr/>
        </p:nvSpPr>
        <p:spPr>
          <a:xfrm>
            <a:off x="1321108" y="1386776"/>
            <a:ext cx="6381377" cy="3181049"/>
          </a:xfrm>
          <a:custGeom>
            <a:avLst/>
            <a:gdLst/>
            <a:ahLst/>
            <a:cxnLst/>
            <a:rect l="l" t="t" r="r" b="b"/>
            <a:pathLst>
              <a:path w="6381377" h="3181049">
                <a:moveTo>
                  <a:pt x="0" y="0"/>
                </a:moveTo>
                <a:lnTo>
                  <a:pt x="6381377" y="0"/>
                </a:lnTo>
                <a:lnTo>
                  <a:pt x="6381377" y="3181050"/>
                </a:lnTo>
                <a:lnTo>
                  <a:pt x="0" y="3181050"/>
                </a:lnTo>
                <a:lnTo>
                  <a:pt x="0" y="0"/>
                </a:lnTo>
                <a:close/>
              </a:path>
            </a:pathLst>
          </a:custGeom>
          <a:blipFill>
            <a:blip r:embed="rId2"/>
            <a:stretch>
              <a:fillRect/>
            </a:stretch>
          </a:blipFill>
        </p:spPr>
        <p:txBody>
          <a:bodyPr/>
          <a:lstStyle/>
          <a:p>
            <a:endParaRPr lang="en-US"/>
          </a:p>
        </p:txBody>
      </p:sp>
      <p:sp>
        <p:nvSpPr>
          <p:cNvPr id="7" name="Freeform 7"/>
          <p:cNvSpPr/>
          <p:nvPr/>
        </p:nvSpPr>
        <p:spPr>
          <a:xfrm>
            <a:off x="7941442" y="1473019"/>
            <a:ext cx="1009982" cy="3094806"/>
          </a:xfrm>
          <a:custGeom>
            <a:avLst/>
            <a:gdLst/>
            <a:ahLst/>
            <a:cxnLst/>
            <a:rect l="l" t="t" r="r" b="b"/>
            <a:pathLst>
              <a:path w="1009982" h="3094806">
                <a:moveTo>
                  <a:pt x="0" y="0"/>
                </a:moveTo>
                <a:lnTo>
                  <a:pt x="1009982" y="0"/>
                </a:lnTo>
                <a:lnTo>
                  <a:pt x="1009982" y="3094807"/>
                </a:lnTo>
                <a:lnTo>
                  <a:pt x="0" y="3094807"/>
                </a:lnTo>
                <a:lnTo>
                  <a:pt x="0" y="0"/>
                </a:lnTo>
                <a:close/>
              </a:path>
            </a:pathLst>
          </a:custGeom>
          <a:blipFill>
            <a:blip r:embed="rId3"/>
            <a:stretch>
              <a:fillRect/>
            </a:stretch>
          </a:blipFill>
        </p:spPr>
        <p:txBody>
          <a:bodyPr/>
          <a:lstStyle/>
          <a:p>
            <a:endParaRPr lang="en-US"/>
          </a:p>
        </p:txBody>
      </p:sp>
      <p:sp>
        <p:nvSpPr>
          <p:cNvPr id="8" name="TextBox 8"/>
          <p:cNvSpPr txBox="1"/>
          <p:nvPr/>
        </p:nvSpPr>
        <p:spPr>
          <a:xfrm>
            <a:off x="101958" y="4863717"/>
            <a:ext cx="9692559" cy="1600200"/>
          </a:xfrm>
          <a:prstGeom prst="rect">
            <a:avLst/>
          </a:prstGeom>
        </p:spPr>
        <p:txBody>
          <a:bodyPr lIns="0" tIns="0" rIns="0" bIns="0" rtlCol="0" anchor="t">
            <a:spAutoFit/>
          </a:bodyPr>
          <a:lstStyle/>
          <a:p>
            <a:pPr algn="ctr">
              <a:lnSpc>
                <a:spcPts val="2160"/>
              </a:lnSpc>
            </a:pPr>
            <a:r>
              <a:rPr lang="en-US" sz="1800">
                <a:solidFill>
                  <a:srgbClr val="000000"/>
                </a:solidFill>
                <a:latin typeface="Blinker"/>
              </a:rPr>
              <a:t>‘’We can see the distribution of Players with High Expected Remaining Performance (Overall and Potential)  allover Leagues in 2022 Season”</a:t>
            </a:r>
          </a:p>
          <a:p>
            <a:pPr algn="ctr">
              <a:lnSpc>
                <a:spcPts val="2160"/>
              </a:lnSpc>
            </a:pPr>
            <a:endParaRPr lang="en-US" sz="1800">
              <a:solidFill>
                <a:srgbClr val="000000"/>
              </a:solidFill>
              <a:latin typeface="Blinker"/>
            </a:endParaRPr>
          </a:p>
          <a:p>
            <a:pPr algn="ctr">
              <a:lnSpc>
                <a:spcPts val="2160"/>
              </a:lnSpc>
            </a:pPr>
            <a:r>
              <a:rPr lang="en-US" sz="1800">
                <a:solidFill>
                  <a:srgbClr val="000000"/>
                </a:solidFill>
                <a:latin typeface="Blinker"/>
              </a:rPr>
              <a:t> </a:t>
            </a:r>
            <a:r>
              <a:rPr lang="en-US" sz="1800">
                <a:solidFill>
                  <a:srgbClr val="000000"/>
                </a:solidFill>
                <a:latin typeface="Blinker Bold"/>
              </a:rPr>
              <a:t>Strategic Scouting: </a:t>
            </a:r>
            <a:r>
              <a:rPr lang="en-US" sz="1800">
                <a:solidFill>
                  <a:srgbClr val="000000"/>
                </a:solidFill>
                <a:latin typeface="Blinker"/>
              </a:rPr>
              <a:t>clubs can focus their scouting on regions with many high-potential players, potentially discovering valuable talent to boost their squads and long-term performance..</a:t>
            </a:r>
          </a:p>
          <a:p>
            <a:pPr algn="ctr">
              <a:lnSpc>
                <a:spcPts val="2160"/>
              </a:lnSpc>
              <a:spcBef>
                <a:spcPct val="0"/>
              </a:spcBef>
            </a:pPr>
            <a:endParaRPr lang="en-US" sz="1800">
              <a:solidFill>
                <a:srgbClr val="000000"/>
              </a:solidFill>
              <a:latin typeface="Blinker"/>
            </a:endParaRPr>
          </a:p>
        </p:txBody>
      </p:sp>
      <p:sp>
        <p:nvSpPr>
          <p:cNvPr id="9" name="TextBox 9"/>
          <p:cNvSpPr txBox="1"/>
          <p:nvPr/>
        </p:nvSpPr>
        <p:spPr>
          <a:xfrm>
            <a:off x="-285393" y="371475"/>
            <a:ext cx="8910870" cy="628650"/>
          </a:xfrm>
          <a:prstGeom prst="rect">
            <a:avLst/>
          </a:prstGeom>
        </p:spPr>
        <p:txBody>
          <a:bodyPr lIns="0" tIns="0" rIns="0" bIns="0" rtlCol="0" anchor="t">
            <a:spAutoFit/>
          </a:bodyPr>
          <a:lstStyle/>
          <a:p>
            <a:pPr algn="ctr">
              <a:lnSpc>
                <a:spcPts val="2519"/>
              </a:lnSpc>
            </a:pPr>
            <a:r>
              <a:rPr lang="en-US" sz="2099">
                <a:solidFill>
                  <a:srgbClr val="000000"/>
                </a:solidFill>
                <a:latin typeface="Blinker Bold"/>
              </a:rPr>
              <a:t>Average Value of Players with High Potential in 2022 Season by Country</a:t>
            </a:r>
          </a:p>
          <a:p>
            <a:pPr algn="ctr">
              <a:lnSpc>
                <a:spcPts val="2519"/>
              </a:lnSpc>
              <a:spcBef>
                <a:spcPct val="0"/>
              </a:spcBef>
            </a:pPr>
            <a:endParaRPr lang="en-US" sz="2099">
              <a:solidFill>
                <a:srgbClr val="000000"/>
              </a:solidFill>
              <a:latin typeface="Blinker 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6411647"/>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487984" y="-3551686"/>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Freeform 6"/>
          <p:cNvSpPr/>
          <p:nvPr/>
        </p:nvSpPr>
        <p:spPr>
          <a:xfrm>
            <a:off x="914036" y="779059"/>
            <a:ext cx="7195520" cy="4756222"/>
          </a:xfrm>
          <a:custGeom>
            <a:avLst/>
            <a:gdLst/>
            <a:ahLst/>
            <a:cxnLst/>
            <a:rect l="l" t="t" r="r" b="b"/>
            <a:pathLst>
              <a:path w="7195520" h="4756222">
                <a:moveTo>
                  <a:pt x="0" y="0"/>
                </a:moveTo>
                <a:lnTo>
                  <a:pt x="7195520" y="0"/>
                </a:lnTo>
                <a:lnTo>
                  <a:pt x="7195520" y="4756222"/>
                </a:lnTo>
                <a:lnTo>
                  <a:pt x="0" y="4756222"/>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101958" y="5706764"/>
            <a:ext cx="9692559" cy="533400"/>
          </a:xfrm>
          <a:prstGeom prst="rect">
            <a:avLst/>
          </a:prstGeom>
        </p:spPr>
        <p:txBody>
          <a:bodyPr lIns="0" tIns="0" rIns="0" bIns="0" rtlCol="0" anchor="t">
            <a:spAutoFit/>
          </a:bodyPr>
          <a:lstStyle/>
          <a:p>
            <a:pPr algn="ctr">
              <a:lnSpc>
                <a:spcPts val="2160"/>
              </a:lnSpc>
              <a:spcBef>
                <a:spcPct val="0"/>
              </a:spcBef>
            </a:pPr>
            <a:r>
              <a:rPr lang="en-US" sz="1800">
                <a:solidFill>
                  <a:srgbClr val="000000"/>
                </a:solidFill>
                <a:latin typeface="Blinker"/>
              </a:rPr>
              <a:t>‘’We can see the Average Wage &amp; Value of Players with Very High Expected  Performance allover Countries”</a:t>
            </a:r>
          </a:p>
        </p:txBody>
      </p:sp>
      <p:sp>
        <p:nvSpPr>
          <p:cNvPr id="8" name="TextBox 8"/>
          <p:cNvSpPr txBox="1"/>
          <p:nvPr/>
        </p:nvSpPr>
        <p:spPr>
          <a:xfrm>
            <a:off x="-1854964" y="323850"/>
            <a:ext cx="8910870" cy="314325"/>
          </a:xfrm>
          <a:prstGeom prst="rect">
            <a:avLst/>
          </a:prstGeom>
        </p:spPr>
        <p:txBody>
          <a:bodyPr lIns="0" tIns="0" rIns="0" bIns="0" rtlCol="0" anchor="t">
            <a:spAutoFit/>
          </a:bodyPr>
          <a:lstStyle/>
          <a:p>
            <a:pPr algn="ctr">
              <a:lnSpc>
                <a:spcPts val="2519"/>
              </a:lnSpc>
              <a:spcBef>
                <a:spcPct val="0"/>
              </a:spcBef>
            </a:pPr>
            <a:r>
              <a:rPr lang="en-US" sz="2099">
                <a:solidFill>
                  <a:srgbClr val="000000"/>
                </a:solidFill>
                <a:latin typeface="Blinker Bold"/>
              </a:rPr>
              <a:t>Average Player Value and Wage by Country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6466404"/>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412857" y="-3599311"/>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Freeform 6"/>
          <p:cNvSpPr/>
          <p:nvPr/>
        </p:nvSpPr>
        <p:spPr>
          <a:xfrm>
            <a:off x="101958" y="899334"/>
            <a:ext cx="2771096" cy="1120054"/>
          </a:xfrm>
          <a:custGeom>
            <a:avLst/>
            <a:gdLst/>
            <a:ahLst/>
            <a:cxnLst/>
            <a:rect l="l" t="t" r="r" b="b"/>
            <a:pathLst>
              <a:path w="2771096" h="1120054">
                <a:moveTo>
                  <a:pt x="0" y="0"/>
                </a:moveTo>
                <a:lnTo>
                  <a:pt x="2771096" y="0"/>
                </a:lnTo>
                <a:lnTo>
                  <a:pt x="2771096" y="1120054"/>
                </a:lnTo>
                <a:lnTo>
                  <a:pt x="0" y="1120054"/>
                </a:lnTo>
                <a:lnTo>
                  <a:pt x="0" y="0"/>
                </a:lnTo>
                <a:close/>
              </a:path>
            </a:pathLst>
          </a:custGeom>
          <a:blipFill>
            <a:blip r:embed="rId2"/>
            <a:stretch>
              <a:fillRect/>
            </a:stretch>
          </a:blipFill>
        </p:spPr>
        <p:txBody>
          <a:bodyPr/>
          <a:lstStyle/>
          <a:p>
            <a:endParaRPr lang="en-US"/>
          </a:p>
        </p:txBody>
      </p:sp>
      <p:sp>
        <p:nvSpPr>
          <p:cNvPr id="7" name="Freeform 7"/>
          <p:cNvSpPr/>
          <p:nvPr/>
        </p:nvSpPr>
        <p:spPr>
          <a:xfrm>
            <a:off x="1693639" y="1262065"/>
            <a:ext cx="3254599" cy="2940109"/>
          </a:xfrm>
          <a:custGeom>
            <a:avLst/>
            <a:gdLst/>
            <a:ahLst/>
            <a:cxnLst/>
            <a:rect l="l" t="t" r="r" b="b"/>
            <a:pathLst>
              <a:path w="3254599" h="2940109">
                <a:moveTo>
                  <a:pt x="0" y="0"/>
                </a:moveTo>
                <a:lnTo>
                  <a:pt x="3254599" y="0"/>
                </a:lnTo>
                <a:lnTo>
                  <a:pt x="3254599" y="2940110"/>
                </a:lnTo>
                <a:lnTo>
                  <a:pt x="0" y="2940110"/>
                </a:lnTo>
                <a:lnTo>
                  <a:pt x="0" y="0"/>
                </a:lnTo>
                <a:close/>
              </a:path>
            </a:pathLst>
          </a:custGeom>
          <a:blipFill>
            <a:blip r:embed="rId3"/>
            <a:stretch>
              <a:fillRect/>
            </a:stretch>
          </a:blipFill>
        </p:spPr>
        <p:txBody>
          <a:bodyPr/>
          <a:lstStyle/>
          <a:p>
            <a:endParaRPr lang="en-US"/>
          </a:p>
        </p:txBody>
      </p:sp>
      <p:sp>
        <p:nvSpPr>
          <p:cNvPr id="8" name="Freeform 8"/>
          <p:cNvSpPr/>
          <p:nvPr/>
        </p:nvSpPr>
        <p:spPr>
          <a:xfrm>
            <a:off x="8957773" y="685800"/>
            <a:ext cx="717634" cy="837239"/>
          </a:xfrm>
          <a:custGeom>
            <a:avLst/>
            <a:gdLst/>
            <a:ahLst/>
            <a:cxnLst/>
            <a:rect l="l" t="t" r="r" b="b"/>
            <a:pathLst>
              <a:path w="717634" h="837239">
                <a:moveTo>
                  <a:pt x="0" y="0"/>
                </a:moveTo>
                <a:lnTo>
                  <a:pt x="717633" y="0"/>
                </a:lnTo>
                <a:lnTo>
                  <a:pt x="717633" y="837239"/>
                </a:lnTo>
                <a:lnTo>
                  <a:pt x="0" y="837239"/>
                </a:lnTo>
                <a:lnTo>
                  <a:pt x="0" y="0"/>
                </a:lnTo>
                <a:close/>
              </a:path>
            </a:pathLst>
          </a:custGeom>
          <a:blipFill>
            <a:blip r:embed="rId4"/>
            <a:stretch>
              <a:fillRect/>
            </a:stretch>
          </a:blipFill>
        </p:spPr>
        <p:txBody>
          <a:bodyPr/>
          <a:lstStyle/>
          <a:p>
            <a:endParaRPr lang="en-US"/>
          </a:p>
        </p:txBody>
      </p:sp>
      <p:sp>
        <p:nvSpPr>
          <p:cNvPr id="9" name="Freeform 9"/>
          <p:cNvSpPr/>
          <p:nvPr/>
        </p:nvSpPr>
        <p:spPr>
          <a:xfrm>
            <a:off x="5042809" y="899334"/>
            <a:ext cx="3030338" cy="1541751"/>
          </a:xfrm>
          <a:custGeom>
            <a:avLst/>
            <a:gdLst/>
            <a:ahLst/>
            <a:cxnLst/>
            <a:rect l="l" t="t" r="r" b="b"/>
            <a:pathLst>
              <a:path w="3030338" h="1541751">
                <a:moveTo>
                  <a:pt x="0" y="0"/>
                </a:moveTo>
                <a:lnTo>
                  <a:pt x="3030338" y="0"/>
                </a:lnTo>
                <a:lnTo>
                  <a:pt x="3030338" y="1541750"/>
                </a:lnTo>
                <a:lnTo>
                  <a:pt x="0" y="1541750"/>
                </a:lnTo>
                <a:lnTo>
                  <a:pt x="0" y="0"/>
                </a:lnTo>
                <a:close/>
              </a:path>
            </a:pathLst>
          </a:custGeom>
          <a:blipFill>
            <a:blip r:embed="rId5"/>
            <a:stretch>
              <a:fillRect/>
            </a:stretch>
          </a:blipFill>
        </p:spPr>
        <p:txBody>
          <a:bodyPr/>
          <a:lstStyle/>
          <a:p>
            <a:endParaRPr lang="en-US"/>
          </a:p>
        </p:txBody>
      </p:sp>
      <p:sp>
        <p:nvSpPr>
          <p:cNvPr id="10" name="Freeform 10"/>
          <p:cNvSpPr/>
          <p:nvPr/>
        </p:nvSpPr>
        <p:spPr>
          <a:xfrm>
            <a:off x="6671574" y="1459361"/>
            <a:ext cx="2539101" cy="2314192"/>
          </a:xfrm>
          <a:custGeom>
            <a:avLst/>
            <a:gdLst/>
            <a:ahLst/>
            <a:cxnLst/>
            <a:rect l="l" t="t" r="r" b="b"/>
            <a:pathLst>
              <a:path w="2539101" h="2314192">
                <a:moveTo>
                  <a:pt x="0" y="0"/>
                </a:moveTo>
                <a:lnTo>
                  <a:pt x="2539101" y="0"/>
                </a:lnTo>
                <a:lnTo>
                  <a:pt x="2539101" y="2314192"/>
                </a:lnTo>
                <a:lnTo>
                  <a:pt x="0" y="2314192"/>
                </a:lnTo>
                <a:lnTo>
                  <a:pt x="0" y="0"/>
                </a:lnTo>
                <a:close/>
              </a:path>
            </a:pathLst>
          </a:custGeom>
          <a:blipFill>
            <a:blip r:embed="rId6"/>
            <a:stretch>
              <a:fillRect/>
            </a:stretch>
          </a:blipFill>
        </p:spPr>
        <p:txBody>
          <a:bodyPr/>
          <a:lstStyle/>
          <a:p>
            <a:endParaRPr lang="en-US"/>
          </a:p>
        </p:txBody>
      </p:sp>
      <p:sp>
        <p:nvSpPr>
          <p:cNvPr id="11" name="Freeform 11"/>
          <p:cNvSpPr/>
          <p:nvPr/>
        </p:nvSpPr>
        <p:spPr>
          <a:xfrm>
            <a:off x="4222021" y="3343141"/>
            <a:ext cx="2969631" cy="2632468"/>
          </a:xfrm>
          <a:custGeom>
            <a:avLst/>
            <a:gdLst/>
            <a:ahLst/>
            <a:cxnLst/>
            <a:rect l="l" t="t" r="r" b="b"/>
            <a:pathLst>
              <a:path w="2969631" h="2632468">
                <a:moveTo>
                  <a:pt x="0" y="0"/>
                </a:moveTo>
                <a:lnTo>
                  <a:pt x="2969631" y="0"/>
                </a:lnTo>
                <a:lnTo>
                  <a:pt x="2969631" y="2632467"/>
                </a:lnTo>
                <a:lnTo>
                  <a:pt x="0" y="2632467"/>
                </a:lnTo>
                <a:lnTo>
                  <a:pt x="0" y="0"/>
                </a:lnTo>
                <a:close/>
              </a:path>
            </a:pathLst>
          </a:custGeom>
          <a:blipFill>
            <a:blip r:embed="rId7"/>
            <a:stretch>
              <a:fillRect/>
            </a:stretch>
          </a:blipFill>
        </p:spPr>
        <p:txBody>
          <a:bodyPr/>
          <a:lstStyle/>
          <a:p>
            <a:endParaRPr lang="en-US"/>
          </a:p>
        </p:txBody>
      </p:sp>
      <p:sp>
        <p:nvSpPr>
          <p:cNvPr id="12" name="Freeform 12"/>
          <p:cNvSpPr/>
          <p:nvPr/>
        </p:nvSpPr>
        <p:spPr>
          <a:xfrm>
            <a:off x="1152171" y="4286558"/>
            <a:ext cx="2263339" cy="1229154"/>
          </a:xfrm>
          <a:custGeom>
            <a:avLst/>
            <a:gdLst/>
            <a:ahLst/>
            <a:cxnLst/>
            <a:rect l="l" t="t" r="r" b="b"/>
            <a:pathLst>
              <a:path w="2263339" h="1229154">
                <a:moveTo>
                  <a:pt x="0" y="0"/>
                </a:moveTo>
                <a:lnTo>
                  <a:pt x="2263339" y="0"/>
                </a:lnTo>
                <a:lnTo>
                  <a:pt x="2263339" y="1229154"/>
                </a:lnTo>
                <a:lnTo>
                  <a:pt x="0" y="1229154"/>
                </a:lnTo>
                <a:lnTo>
                  <a:pt x="0" y="0"/>
                </a:lnTo>
                <a:close/>
              </a:path>
            </a:pathLst>
          </a:custGeom>
          <a:blipFill>
            <a:blip r:embed="rId8"/>
            <a:stretch>
              <a:fillRect/>
            </a:stretch>
          </a:blipFill>
        </p:spPr>
        <p:txBody>
          <a:bodyPr/>
          <a:lstStyle/>
          <a:p>
            <a:endParaRPr lang="en-US"/>
          </a:p>
        </p:txBody>
      </p:sp>
      <p:sp>
        <p:nvSpPr>
          <p:cNvPr id="13" name="TextBox 13"/>
          <p:cNvSpPr txBox="1"/>
          <p:nvPr/>
        </p:nvSpPr>
        <p:spPr>
          <a:xfrm>
            <a:off x="253537" y="6061468"/>
            <a:ext cx="9063053" cy="221465"/>
          </a:xfrm>
          <a:prstGeom prst="rect">
            <a:avLst/>
          </a:prstGeom>
        </p:spPr>
        <p:txBody>
          <a:bodyPr lIns="0" tIns="0" rIns="0" bIns="0" rtlCol="0" anchor="t">
            <a:spAutoFit/>
          </a:bodyPr>
          <a:lstStyle/>
          <a:p>
            <a:pPr algn="ctr">
              <a:lnSpc>
                <a:spcPts val="1793"/>
              </a:lnSpc>
              <a:spcBef>
                <a:spcPct val="0"/>
              </a:spcBef>
            </a:pPr>
            <a:r>
              <a:rPr lang="en-US" sz="1494">
                <a:solidFill>
                  <a:srgbClr val="000000"/>
                </a:solidFill>
                <a:latin typeface="Blinker"/>
              </a:rPr>
              <a:t>‘’We can see a sample from the progress of the Top players  with High Expected performance in 2020   ”</a:t>
            </a:r>
          </a:p>
        </p:txBody>
      </p:sp>
      <p:sp>
        <p:nvSpPr>
          <p:cNvPr id="14" name="TextBox 14"/>
          <p:cNvSpPr txBox="1"/>
          <p:nvPr/>
        </p:nvSpPr>
        <p:spPr>
          <a:xfrm>
            <a:off x="-1425667" y="238125"/>
            <a:ext cx="8910870" cy="314325"/>
          </a:xfrm>
          <a:prstGeom prst="rect">
            <a:avLst/>
          </a:prstGeom>
        </p:spPr>
        <p:txBody>
          <a:bodyPr lIns="0" tIns="0" rIns="0" bIns="0" rtlCol="0" anchor="t">
            <a:spAutoFit/>
          </a:bodyPr>
          <a:lstStyle/>
          <a:p>
            <a:pPr algn="ctr">
              <a:lnSpc>
                <a:spcPts val="2519"/>
              </a:lnSpc>
              <a:spcBef>
                <a:spcPct val="0"/>
              </a:spcBef>
            </a:pPr>
            <a:r>
              <a:rPr lang="en-US" sz="2099">
                <a:solidFill>
                  <a:srgbClr val="000000"/>
                </a:solidFill>
                <a:latin typeface="Blinker Bold"/>
              </a:rPr>
              <a:t>Top Young Potential Players Progress  allover Years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6466404"/>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412857" y="-3599311"/>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Freeform 6"/>
          <p:cNvSpPr/>
          <p:nvPr/>
        </p:nvSpPr>
        <p:spPr>
          <a:xfrm>
            <a:off x="1181481" y="882337"/>
            <a:ext cx="6293822" cy="4773123"/>
          </a:xfrm>
          <a:custGeom>
            <a:avLst/>
            <a:gdLst/>
            <a:ahLst/>
            <a:cxnLst/>
            <a:rect l="l" t="t" r="r" b="b"/>
            <a:pathLst>
              <a:path w="6293822" h="4773123">
                <a:moveTo>
                  <a:pt x="0" y="0"/>
                </a:moveTo>
                <a:lnTo>
                  <a:pt x="6293822" y="0"/>
                </a:lnTo>
                <a:lnTo>
                  <a:pt x="6293822" y="4773123"/>
                </a:lnTo>
                <a:lnTo>
                  <a:pt x="0" y="4773123"/>
                </a:lnTo>
                <a:lnTo>
                  <a:pt x="0" y="0"/>
                </a:lnTo>
                <a:close/>
              </a:path>
            </a:pathLst>
          </a:custGeom>
          <a:blipFill>
            <a:blip r:embed="rId2"/>
            <a:stretch>
              <a:fillRect r="-2270"/>
            </a:stretch>
          </a:blipFill>
        </p:spPr>
        <p:txBody>
          <a:bodyPr/>
          <a:lstStyle/>
          <a:p>
            <a:endParaRPr lang="en-US"/>
          </a:p>
        </p:txBody>
      </p:sp>
      <p:sp>
        <p:nvSpPr>
          <p:cNvPr id="7" name="TextBox 7"/>
          <p:cNvSpPr txBox="1"/>
          <p:nvPr/>
        </p:nvSpPr>
        <p:spPr>
          <a:xfrm>
            <a:off x="79904" y="5950735"/>
            <a:ext cx="9063053" cy="221465"/>
          </a:xfrm>
          <a:prstGeom prst="rect">
            <a:avLst/>
          </a:prstGeom>
        </p:spPr>
        <p:txBody>
          <a:bodyPr lIns="0" tIns="0" rIns="0" bIns="0" rtlCol="0" anchor="t">
            <a:spAutoFit/>
          </a:bodyPr>
          <a:lstStyle/>
          <a:p>
            <a:pPr algn="ctr">
              <a:lnSpc>
                <a:spcPts val="1793"/>
              </a:lnSpc>
              <a:spcBef>
                <a:spcPct val="0"/>
              </a:spcBef>
            </a:pPr>
            <a:r>
              <a:rPr lang="en-US" sz="1494">
                <a:solidFill>
                  <a:srgbClr val="000000"/>
                </a:solidFill>
                <a:latin typeface="Blinker"/>
              </a:rPr>
              <a:t>‘’We Can see here the Top Stickers progress in 2022 Season ”</a:t>
            </a:r>
          </a:p>
        </p:txBody>
      </p:sp>
      <p:sp>
        <p:nvSpPr>
          <p:cNvPr id="8" name="TextBox 8"/>
          <p:cNvSpPr txBox="1"/>
          <p:nvPr/>
        </p:nvSpPr>
        <p:spPr>
          <a:xfrm>
            <a:off x="-427551" y="253687"/>
            <a:ext cx="8910870" cy="628650"/>
          </a:xfrm>
          <a:prstGeom prst="rect">
            <a:avLst/>
          </a:prstGeom>
        </p:spPr>
        <p:txBody>
          <a:bodyPr lIns="0" tIns="0" rIns="0" bIns="0" rtlCol="0" anchor="t">
            <a:spAutoFit/>
          </a:bodyPr>
          <a:lstStyle/>
          <a:p>
            <a:pPr algn="ctr">
              <a:lnSpc>
                <a:spcPts val="2519"/>
              </a:lnSpc>
            </a:pPr>
            <a:r>
              <a:rPr lang="en-US" sz="2099">
                <a:solidFill>
                  <a:srgbClr val="000000"/>
                </a:solidFill>
                <a:latin typeface="Blinker Bold"/>
              </a:rPr>
              <a:t>Player's Value vs. Goals and Expected Potential (2022 Season, Age &lt; 25)</a:t>
            </a:r>
          </a:p>
          <a:p>
            <a:pPr algn="ctr">
              <a:lnSpc>
                <a:spcPts val="2519"/>
              </a:lnSpc>
              <a:spcBef>
                <a:spcPct val="0"/>
              </a:spcBef>
            </a:pPr>
            <a:endParaRPr lang="en-US" sz="2099">
              <a:solidFill>
                <a:srgbClr val="000000"/>
              </a:solidFill>
              <a:latin typeface="Blinker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2" name="TextBox 2"/>
          <p:cNvSpPr txBox="1"/>
          <p:nvPr/>
        </p:nvSpPr>
        <p:spPr>
          <a:xfrm>
            <a:off x="572597" y="6326796"/>
            <a:ext cx="2888788" cy="228584"/>
          </a:xfrm>
          <a:prstGeom prst="rect">
            <a:avLst/>
          </a:prstGeom>
        </p:spPr>
        <p:txBody>
          <a:bodyPr lIns="0" tIns="0" rIns="0" bIns="0" rtlCol="0" anchor="t">
            <a:spAutoFit/>
          </a:bodyPr>
          <a:lstStyle/>
          <a:p>
            <a:pPr algn="l">
              <a:lnSpc>
                <a:spcPts val="1560"/>
              </a:lnSpc>
            </a:pPr>
            <a:r>
              <a:rPr lang="en-US" sz="1300">
                <a:solidFill>
                  <a:srgbClr val="FFFFFF"/>
                </a:solidFill>
                <a:latin typeface="Arial"/>
              </a:rPr>
              <a:t>Samsung Innovation Campus</a:t>
            </a:r>
          </a:p>
        </p:txBody>
      </p:sp>
      <p:grpSp>
        <p:nvGrpSpPr>
          <p:cNvPr id="3" name="Group 3"/>
          <p:cNvGrpSpPr/>
          <p:nvPr/>
        </p:nvGrpSpPr>
        <p:grpSpPr>
          <a:xfrm>
            <a:off x="-69142" y="5966783"/>
            <a:ext cx="9902825" cy="1197330"/>
            <a:chOff x="0" y="0"/>
            <a:chExt cx="13203767" cy="1596440"/>
          </a:xfrm>
        </p:grpSpPr>
        <p:sp>
          <p:nvSpPr>
            <p:cNvPr id="4" name="Freeform 4"/>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sp>
        <p:nvSpPr>
          <p:cNvPr id="5" name="TextBox 5"/>
          <p:cNvSpPr txBox="1"/>
          <p:nvPr/>
        </p:nvSpPr>
        <p:spPr>
          <a:xfrm>
            <a:off x="2528404" y="1312176"/>
            <a:ext cx="5313846" cy="1616697"/>
          </a:xfrm>
          <a:prstGeom prst="rect">
            <a:avLst/>
          </a:prstGeom>
        </p:spPr>
        <p:txBody>
          <a:bodyPr wrap="square" lIns="0" tIns="0" rIns="0" bIns="0" rtlCol="0" anchor="t">
            <a:spAutoFit/>
          </a:bodyPr>
          <a:lstStyle/>
          <a:p>
            <a:pPr algn="ctr">
              <a:lnSpc>
                <a:spcPts val="4353"/>
              </a:lnSpc>
            </a:pPr>
            <a:endParaRPr dirty="0"/>
          </a:p>
          <a:p>
            <a:pPr algn="ctr">
              <a:lnSpc>
                <a:spcPts val="8371"/>
              </a:lnSpc>
              <a:spcBef>
                <a:spcPct val="0"/>
              </a:spcBef>
            </a:pPr>
            <a:r>
              <a:rPr lang="en-US" sz="6976" dirty="0">
                <a:solidFill>
                  <a:srgbClr val="FFFFFF"/>
                </a:solidFill>
                <a:latin typeface="Blinker Bold"/>
              </a:rPr>
              <a:t>Introduction</a:t>
            </a:r>
          </a:p>
        </p:txBody>
      </p:sp>
      <p:sp>
        <p:nvSpPr>
          <p:cNvPr id="6" name="TextBox 6"/>
          <p:cNvSpPr txBox="1"/>
          <p:nvPr/>
        </p:nvSpPr>
        <p:spPr>
          <a:xfrm>
            <a:off x="572597" y="3419475"/>
            <a:ext cx="8595738" cy="1771650"/>
          </a:xfrm>
          <a:prstGeom prst="rect">
            <a:avLst/>
          </a:prstGeom>
        </p:spPr>
        <p:txBody>
          <a:bodyPr lIns="0" tIns="0" rIns="0" bIns="0" rtlCol="0" anchor="t">
            <a:spAutoFit/>
          </a:bodyPr>
          <a:lstStyle/>
          <a:p>
            <a:pPr algn="ctr">
              <a:lnSpc>
                <a:spcPts val="2817"/>
              </a:lnSpc>
              <a:spcBef>
                <a:spcPct val="0"/>
              </a:spcBef>
            </a:pPr>
            <a:r>
              <a:rPr lang="en-US" sz="2347">
                <a:solidFill>
                  <a:srgbClr val="FFFFFF"/>
                </a:solidFill>
                <a:latin typeface="Blinker Bold"/>
              </a:rPr>
              <a:t>"In the world of football, success is a blend of artistry and strategy. It's about finding hidden gems and nurturing them into stars, all while balancing the acquisition of established talent. Join us on a data-driven journey through the beautiful game, where insights meet action, and the future of football is shaped."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6466404"/>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412857" y="-3599311"/>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Freeform 6"/>
          <p:cNvSpPr/>
          <p:nvPr/>
        </p:nvSpPr>
        <p:spPr>
          <a:xfrm>
            <a:off x="478013" y="1269874"/>
            <a:ext cx="8305814" cy="4096786"/>
          </a:xfrm>
          <a:custGeom>
            <a:avLst/>
            <a:gdLst/>
            <a:ahLst/>
            <a:cxnLst/>
            <a:rect l="l" t="t" r="r" b="b"/>
            <a:pathLst>
              <a:path w="8305814" h="4096786">
                <a:moveTo>
                  <a:pt x="0" y="0"/>
                </a:moveTo>
                <a:lnTo>
                  <a:pt x="8305814" y="0"/>
                </a:lnTo>
                <a:lnTo>
                  <a:pt x="8305814" y="4096787"/>
                </a:lnTo>
                <a:lnTo>
                  <a:pt x="0" y="4096787"/>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413536" y="5587920"/>
            <a:ext cx="9063053" cy="657225"/>
          </a:xfrm>
          <a:prstGeom prst="rect">
            <a:avLst/>
          </a:prstGeom>
        </p:spPr>
        <p:txBody>
          <a:bodyPr lIns="0" tIns="0" rIns="0" bIns="0" rtlCol="0" anchor="t">
            <a:spAutoFit/>
          </a:bodyPr>
          <a:lstStyle/>
          <a:p>
            <a:pPr algn="ctr">
              <a:lnSpc>
                <a:spcPts val="1793"/>
              </a:lnSpc>
            </a:pPr>
            <a:r>
              <a:rPr lang="en-US" sz="1494">
                <a:solidFill>
                  <a:srgbClr val="000000"/>
                </a:solidFill>
                <a:latin typeface="Blinker"/>
              </a:rPr>
              <a:t>‘’We can see the Expected goals of the TOP 10 strikers in performance and statistics ”</a:t>
            </a:r>
          </a:p>
          <a:p>
            <a:pPr algn="ctr">
              <a:lnSpc>
                <a:spcPts val="1793"/>
              </a:lnSpc>
              <a:spcBef>
                <a:spcPct val="0"/>
              </a:spcBef>
            </a:pPr>
            <a:r>
              <a:rPr lang="en-US" sz="1494">
                <a:solidFill>
                  <a:srgbClr val="000000"/>
                </a:solidFill>
                <a:latin typeface="Blinker Bold"/>
              </a:rPr>
              <a:t>Impact</a:t>
            </a:r>
            <a:r>
              <a:rPr lang="en-US" sz="1494">
                <a:solidFill>
                  <a:srgbClr val="000000"/>
                </a:solidFill>
                <a:latin typeface="Blinker"/>
              </a:rPr>
              <a:t>: Enhanced Striker Selection: You can make more informed decisions when selecting strikers for your squad, focusing on those with higher expected goals to boost your team's scoring potential and overall performance.</a:t>
            </a:r>
          </a:p>
        </p:txBody>
      </p:sp>
      <p:sp>
        <p:nvSpPr>
          <p:cNvPr id="8" name="TextBox 8"/>
          <p:cNvSpPr txBox="1"/>
          <p:nvPr/>
        </p:nvSpPr>
        <p:spPr>
          <a:xfrm>
            <a:off x="175371" y="253687"/>
            <a:ext cx="8910870" cy="628650"/>
          </a:xfrm>
          <a:prstGeom prst="rect">
            <a:avLst/>
          </a:prstGeom>
        </p:spPr>
        <p:txBody>
          <a:bodyPr lIns="0" tIns="0" rIns="0" bIns="0" rtlCol="0" anchor="t">
            <a:spAutoFit/>
          </a:bodyPr>
          <a:lstStyle/>
          <a:p>
            <a:pPr>
              <a:lnSpc>
                <a:spcPts val="2519"/>
              </a:lnSpc>
            </a:pPr>
            <a:r>
              <a:rPr lang="en-US" sz="2099">
                <a:solidFill>
                  <a:srgbClr val="000000"/>
                </a:solidFill>
                <a:latin typeface="Blinker Bold"/>
              </a:rPr>
              <a:t>Expected Goals vs.  Actual Performance for the top young Strikers</a:t>
            </a:r>
          </a:p>
          <a:p>
            <a:pPr>
              <a:lnSpc>
                <a:spcPts val="2519"/>
              </a:lnSpc>
              <a:spcBef>
                <a:spcPct val="0"/>
              </a:spcBef>
            </a:pPr>
            <a:endParaRPr lang="en-US" sz="2099">
              <a:solidFill>
                <a:srgbClr val="000000"/>
              </a:solidFill>
              <a:latin typeface="Blinker 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6466404"/>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412857" y="-3599311"/>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Freeform 6"/>
          <p:cNvSpPr/>
          <p:nvPr/>
        </p:nvSpPr>
        <p:spPr>
          <a:xfrm>
            <a:off x="-127043" y="1555462"/>
            <a:ext cx="9816571" cy="2933653"/>
          </a:xfrm>
          <a:custGeom>
            <a:avLst/>
            <a:gdLst/>
            <a:ahLst/>
            <a:cxnLst/>
            <a:rect l="l" t="t" r="r" b="b"/>
            <a:pathLst>
              <a:path w="9816571" h="2933653">
                <a:moveTo>
                  <a:pt x="0" y="0"/>
                </a:moveTo>
                <a:lnTo>
                  <a:pt x="9816571" y="0"/>
                </a:lnTo>
                <a:lnTo>
                  <a:pt x="9816571" y="2933653"/>
                </a:lnTo>
                <a:lnTo>
                  <a:pt x="0" y="2933653"/>
                </a:lnTo>
                <a:lnTo>
                  <a:pt x="0" y="0"/>
                </a:lnTo>
                <a:close/>
              </a:path>
            </a:pathLst>
          </a:custGeom>
          <a:blipFill>
            <a:blip r:embed="rId2"/>
            <a:stretch>
              <a:fillRect b="-2682"/>
            </a:stretch>
          </a:blipFill>
        </p:spPr>
        <p:txBody>
          <a:bodyPr/>
          <a:lstStyle/>
          <a:p>
            <a:endParaRPr lang="en-US"/>
          </a:p>
        </p:txBody>
      </p:sp>
      <p:sp>
        <p:nvSpPr>
          <p:cNvPr id="7" name="TextBox 7"/>
          <p:cNvSpPr txBox="1"/>
          <p:nvPr/>
        </p:nvSpPr>
        <p:spPr>
          <a:xfrm>
            <a:off x="249716" y="5355890"/>
            <a:ext cx="9063053" cy="657225"/>
          </a:xfrm>
          <a:prstGeom prst="rect">
            <a:avLst/>
          </a:prstGeom>
        </p:spPr>
        <p:txBody>
          <a:bodyPr lIns="0" tIns="0" rIns="0" bIns="0" rtlCol="0" anchor="t">
            <a:spAutoFit/>
          </a:bodyPr>
          <a:lstStyle/>
          <a:p>
            <a:pPr algn="ctr">
              <a:lnSpc>
                <a:spcPts val="1793"/>
              </a:lnSpc>
            </a:pPr>
            <a:r>
              <a:rPr lang="en-US" sz="1494">
                <a:solidFill>
                  <a:srgbClr val="000000"/>
                </a:solidFill>
                <a:latin typeface="Blinker"/>
              </a:rPr>
              <a:t>“We can see a significant drop in the period after the 2021  season in the defensive positions,</a:t>
            </a:r>
          </a:p>
          <a:p>
            <a:pPr algn="ctr">
              <a:lnSpc>
                <a:spcPts val="1793"/>
              </a:lnSpc>
            </a:pPr>
            <a:r>
              <a:rPr lang="en-US" sz="1494">
                <a:solidFill>
                  <a:srgbClr val="000000"/>
                </a:solidFill>
                <a:latin typeface="Blinker"/>
              </a:rPr>
              <a:t>In the light of this observation, </a:t>
            </a:r>
          </a:p>
          <a:p>
            <a:pPr algn="ctr">
              <a:lnSpc>
                <a:spcPts val="1793"/>
              </a:lnSpc>
              <a:spcBef>
                <a:spcPct val="0"/>
              </a:spcBef>
            </a:pPr>
            <a:r>
              <a:rPr lang="en-US" sz="1494">
                <a:solidFill>
                  <a:srgbClr val="000000"/>
                </a:solidFill>
                <a:latin typeface="Blinker Bold"/>
              </a:rPr>
              <a:t>Impact:</a:t>
            </a:r>
            <a:r>
              <a:rPr lang="en-US" sz="1494">
                <a:solidFill>
                  <a:srgbClr val="000000"/>
                </a:solidFill>
                <a:latin typeface="Blinker"/>
              </a:rPr>
              <a:t> clubs could know that investment in this positions could be very useful to benefit on the long-term vision” </a:t>
            </a:r>
          </a:p>
        </p:txBody>
      </p:sp>
      <p:sp>
        <p:nvSpPr>
          <p:cNvPr id="8" name="TextBox 8"/>
          <p:cNvSpPr txBox="1"/>
          <p:nvPr/>
        </p:nvSpPr>
        <p:spPr>
          <a:xfrm>
            <a:off x="-1217595" y="253687"/>
            <a:ext cx="8910870" cy="314325"/>
          </a:xfrm>
          <a:prstGeom prst="rect">
            <a:avLst/>
          </a:prstGeom>
        </p:spPr>
        <p:txBody>
          <a:bodyPr lIns="0" tIns="0" rIns="0" bIns="0" rtlCol="0" anchor="t">
            <a:spAutoFit/>
          </a:bodyPr>
          <a:lstStyle/>
          <a:p>
            <a:pPr algn="ctr">
              <a:lnSpc>
                <a:spcPts val="2519"/>
              </a:lnSpc>
              <a:spcBef>
                <a:spcPct val="0"/>
              </a:spcBef>
            </a:pPr>
            <a:r>
              <a:rPr lang="en-US" sz="2099">
                <a:solidFill>
                  <a:srgbClr val="000000"/>
                </a:solidFill>
                <a:latin typeface="Blinker Bold"/>
              </a:rPr>
              <a:t>Positions of Young Players Distribution allover Seasons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6466404"/>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412857" y="-3761236"/>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Freeform 6"/>
          <p:cNvSpPr/>
          <p:nvPr/>
        </p:nvSpPr>
        <p:spPr>
          <a:xfrm>
            <a:off x="6219292" y="879546"/>
            <a:ext cx="3864969" cy="3202097"/>
          </a:xfrm>
          <a:custGeom>
            <a:avLst/>
            <a:gdLst/>
            <a:ahLst/>
            <a:cxnLst/>
            <a:rect l="l" t="t" r="r" b="b"/>
            <a:pathLst>
              <a:path w="3864969" h="3202097">
                <a:moveTo>
                  <a:pt x="0" y="0"/>
                </a:moveTo>
                <a:lnTo>
                  <a:pt x="3864969" y="0"/>
                </a:lnTo>
                <a:lnTo>
                  <a:pt x="3864969" y="3202097"/>
                </a:lnTo>
                <a:lnTo>
                  <a:pt x="0" y="3202097"/>
                </a:lnTo>
                <a:lnTo>
                  <a:pt x="0" y="0"/>
                </a:lnTo>
                <a:close/>
              </a:path>
            </a:pathLst>
          </a:custGeom>
          <a:blipFill>
            <a:blip r:embed="rId2"/>
            <a:stretch>
              <a:fillRect/>
            </a:stretch>
          </a:blipFill>
        </p:spPr>
        <p:txBody>
          <a:bodyPr/>
          <a:lstStyle/>
          <a:p>
            <a:endParaRPr lang="en-US"/>
          </a:p>
        </p:txBody>
      </p:sp>
      <p:sp>
        <p:nvSpPr>
          <p:cNvPr id="7" name="Freeform 7"/>
          <p:cNvSpPr/>
          <p:nvPr/>
        </p:nvSpPr>
        <p:spPr>
          <a:xfrm>
            <a:off x="2945037" y="752475"/>
            <a:ext cx="3672410" cy="3613639"/>
          </a:xfrm>
          <a:custGeom>
            <a:avLst/>
            <a:gdLst/>
            <a:ahLst/>
            <a:cxnLst/>
            <a:rect l="l" t="t" r="r" b="b"/>
            <a:pathLst>
              <a:path w="3672410" h="3613639">
                <a:moveTo>
                  <a:pt x="0" y="0"/>
                </a:moveTo>
                <a:lnTo>
                  <a:pt x="3672411" y="0"/>
                </a:lnTo>
                <a:lnTo>
                  <a:pt x="3672411" y="3613639"/>
                </a:lnTo>
                <a:lnTo>
                  <a:pt x="0" y="3613639"/>
                </a:lnTo>
                <a:lnTo>
                  <a:pt x="0" y="0"/>
                </a:lnTo>
                <a:close/>
              </a:path>
            </a:pathLst>
          </a:custGeom>
          <a:blipFill>
            <a:blip r:embed="rId3"/>
            <a:stretch>
              <a:fillRect r="-14799"/>
            </a:stretch>
          </a:blipFill>
        </p:spPr>
        <p:txBody>
          <a:bodyPr/>
          <a:lstStyle/>
          <a:p>
            <a:endParaRPr lang="en-US"/>
          </a:p>
        </p:txBody>
      </p:sp>
      <p:sp>
        <p:nvSpPr>
          <p:cNvPr id="8" name="Freeform 8"/>
          <p:cNvSpPr/>
          <p:nvPr/>
        </p:nvSpPr>
        <p:spPr>
          <a:xfrm>
            <a:off x="-245008" y="770227"/>
            <a:ext cx="3659103" cy="3595887"/>
          </a:xfrm>
          <a:custGeom>
            <a:avLst/>
            <a:gdLst/>
            <a:ahLst/>
            <a:cxnLst/>
            <a:rect l="l" t="t" r="r" b="b"/>
            <a:pathLst>
              <a:path w="3659103" h="3595887">
                <a:moveTo>
                  <a:pt x="0" y="0"/>
                </a:moveTo>
                <a:lnTo>
                  <a:pt x="3659103" y="0"/>
                </a:lnTo>
                <a:lnTo>
                  <a:pt x="3659103" y="3595887"/>
                </a:lnTo>
                <a:lnTo>
                  <a:pt x="0" y="3595887"/>
                </a:lnTo>
                <a:lnTo>
                  <a:pt x="0" y="0"/>
                </a:lnTo>
                <a:close/>
              </a:path>
            </a:pathLst>
          </a:custGeom>
          <a:blipFill>
            <a:blip r:embed="rId4"/>
            <a:stretch>
              <a:fillRect r="-14034"/>
            </a:stretch>
          </a:blipFill>
        </p:spPr>
        <p:txBody>
          <a:bodyPr/>
          <a:lstStyle/>
          <a:p>
            <a:endParaRPr lang="en-US"/>
          </a:p>
        </p:txBody>
      </p:sp>
      <p:sp>
        <p:nvSpPr>
          <p:cNvPr id="9" name="TextBox 9"/>
          <p:cNvSpPr txBox="1"/>
          <p:nvPr/>
        </p:nvSpPr>
        <p:spPr>
          <a:xfrm>
            <a:off x="249716" y="5190534"/>
            <a:ext cx="9254180" cy="876300"/>
          </a:xfrm>
          <a:prstGeom prst="rect">
            <a:avLst/>
          </a:prstGeom>
        </p:spPr>
        <p:txBody>
          <a:bodyPr lIns="0" tIns="0" rIns="0" bIns="0" rtlCol="0" anchor="t">
            <a:spAutoFit/>
          </a:bodyPr>
          <a:lstStyle/>
          <a:p>
            <a:pPr algn="ctr">
              <a:lnSpc>
                <a:spcPts val="1793"/>
              </a:lnSpc>
            </a:pPr>
            <a:r>
              <a:rPr lang="en-US" sz="1494">
                <a:solidFill>
                  <a:srgbClr val="000000"/>
                </a:solidFill>
                <a:latin typeface="Blinker"/>
              </a:rPr>
              <a:t>“We can see the relation between some attributes related to the  main 3 lines of the gameplay to try to classify the positions, </a:t>
            </a:r>
          </a:p>
          <a:p>
            <a:pPr algn="ctr">
              <a:lnSpc>
                <a:spcPts val="1793"/>
              </a:lnSpc>
              <a:spcBef>
                <a:spcPct val="0"/>
              </a:spcBef>
            </a:pPr>
            <a:r>
              <a:rPr lang="en-US" sz="1494">
                <a:solidFill>
                  <a:srgbClr val="000000"/>
                </a:solidFill>
                <a:latin typeface="Blinker Bold"/>
              </a:rPr>
              <a:t>Strategic Recruitment:</a:t>
            </a:r>
            <a:r>
              <a:rPr lang="en-US" sz="1494">
                <a:solidFill>
                  <a:srgbClr val="000000"/>
                </a:solidFill>
                <a:latin typeface="Blinker"/>
              </a:rPr>
              <a:t> Clubs can optimize player recruitment by focusing on position-specific attributes for better team performance.</a:t>
            </a:r>
          </a:p>
        </p:txBody>
      </p:sp>
      <p:sp>
        <p:nvSpPr>
          <p:cNvPr id="10" name="TextBox 10"/>
          <p:cNvSpPr txBox="1"/>
          <p:nvPr/>
        </p:nvSpPr>
        <p:spPr>
          <a:xfrm>
            <a:off x="-1510398" y="47625"/>
            <a:ext cx="8910870" cy="314325"/>
          </a:xfrm>
          <a:prstGeom prst="rect">
            <a:avLst/>
          </a:prstGeom>
        </p:spPr>
        <p:txBody>
          <a:bodyPr lIns="0" tIns="0" rIns="0" bIns="0" rtlCol="0" anchor="t">
            <a:spAutoFit/>
          </a:bodyPr>
          <a:lstStyle/>
          <a:p>
            <a:pPr algn="ctr">
              <a:lnSpc>
                <a:spcPts val="2519"/>
              </a:lnSpc>
              <a:spcBef>
                <a:spcPct val="0"/>
              </a:spcBef>
            </a:pPr>
            <a:r>
              <a:rPr lang="en-US" sz="2099">
                <a:solidFill>
                  <a:srgbClr val="000000"/>
                </a:solidFill>
                <a:latin typeface="Blinker Bold"/>
              </a:rPr>
              <a:t>Player Position vs. Attributes and Potential Rating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2" name="Freeform 2"/>
          <p:cNvSpPr/>
          <p:nvPr/>
        </p:nvSpPr>
        <p:spPr>
          <a:xfrm rot="1538967">
            <a:off x="184444" y="297647"/>
            <a:ext cx="776306" cy="776306"/>
          </a:xfrm>
          <a:custGeom>
            <a:avLst/>
            <a:gdLst/>
            <a:ahLst/>
            <a:cxnLst/>
            <a:rect l="l" t="t" r="r" b="b"/>
            <a:pathLst>
              <a:path w="776306" h="776306">
                <a:moveTo>
                  <a:pt x="0" y="0"/>
                </a:moveTo>
                <a:lnTo>
                  <a:pt x="776306" y="0"/>
                </a:lnTo>
                <a:lnTo>
                  <a:pt x="776306" y="776306"/>
                </a:lnTo>
                <a:lnTo>
                  <a:pt x="0" y="7763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572597" y="6326796"/>
            <a:ext cx="2888788" cy="228584"/>
          </a:xfrm>
          <a:prstGeom prst="rect">
            <a:avLst/>
          </a:prstGeom>
        </p:spPr>
        <p:txBody>
          <a:bodyPr lIns="0" tIns="0" rIns="0" bIns="0" rtlCol="0" anchor="t">
            <a:spAutoFit/>
          </a:bodyPr>
          <a:lstStyle/>
          <a:p>
            <a:pPr algn="l">
              <a:lnSpc>
                <a:spcPts val="1560"/>
              </a:lnSpc>
            </a:pPr>
            <a:r>
              <a:rPr lang="en-US" sz="1300">
                <a:solidFill>
                  <a:srgbClr val="FFFFFF"/>
                </a:solidFill>
                <a:latin typeface="Arial"/>
              </a:rPr>
              <a:t>Samsung Innovation Campus</a:t>
            </a:r>
          </a:p>
        </p:txBody>
      </p:sp>
      <p:sp>
        <p:nvSpPr>
          <p:cNvPr id="4" name="TextBox 4"/>
          <p:cNvSpPr txBox="1"/>
          <p:nvPr/>
        </p:nvSpPr>
        <p:spPr>
          <a:xfrm>
            <a:off x="930622" y="2509837"/>
            <a:ext cx="8035230" cy="1828800"/>
          </a:xfrm>
          <a:prstGeom prst="rect">
            <a:avLst/>
          </a:prstGeom>
        </p:spPr>
        <p:txBody>
          <a:bodyPr lIns="0" tIns="0" rIns="0" bIns="0" rtlCol="0" anchor="t">
            <a:spAutoFit/>
          </a:bodyPr>
          <a:lstStyle/>
          <a:p>
            <a:pPr algn="ctr">
              <a:lnSpc>
                <a:spcPts val="4927"/>
              </a:lnSpc>
            </a:pPr>
            <a:r>
              <a:rPr lang="en-US" sz="4106">
                <a:solidFill>
                  <a:srgbClr val="BFBFBF"/>
                </a:solidFill>
                <a:latin typeface="Blinker Bold"/>
              </a:rPr>
              <a:t>06</a:t>
            </a:r>
          </a:p>
          <a:p>
            <a:pPr algn="ctr">
              <a:lnSpc>
                <a:spcPts val="9476"/>
              </a:lnSpc>
              <a:spcBef>
                <a:spcPct val="0"/>
              </a:spcBef>
            </a:pPr>
            <a:r>
              <a:rPr lang="en-US" sz="7896">
                <a:solidFill>
                  <a:srgbClr val="FFFFFF"/>
                </a:solidFill>
                <a:latin typeface="Blinker Bold"/>
              </a:rPr>
              <a:t>Testing &amp; Modeling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6411647"/>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487984" y="-3482306"/>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Freeform 6"/>
          <p:cNvSpPr/>
          <p:nvPr/>
        </p:nvSpPr>
        <p:spPr>
          <a:xfrm>
            <a:off x="2744513" y="862667"/>
            <a:ext cx="2840873" cy="5489118"/>
          </a:xfrm>
          <a:custGeom>
            <a:avLst/>
            <a:gdLst/>
            <a:ahLst/>
            <a:cxnLst/>
            <a:rect l="l" t="t" r="r" b="b"/>
            <a:pathLst>
              <a:path w="2840873" h="5489118">
                <a:moveTo>
                  <a:pt x="0" y="0"/>
                </a:moveTo>
                <a:lnTo>
                  <a:pt x="2840873" y="0"/>
                </a:lnTo>
                <a:lnTo>
                  <a:pt x="2840873" y="5489118"/>
                </a:lnTo>
                <a:lnTo>
                  <a:pt x="0" y="5489118"/>
                </a:lnTo>
                <a:lnTo>
                  <a:pt x="0" y="0"/>
                </a:lnTo>
                <a:close/>
              </a:path>
            </a:pathLst>
          </a:custGeom>
          <a:blipFill>
            <a:blip r:embed="rId2"/>
            <a:stretch>
              <a:fillRect l="-2032" r="-1457"/>
            </a:stretch>
          </a:blipFill>
        </p:spPr>
        <p:txBody>
          <a:bodyPr/>
          <a:lstStyle/>
          <a:p>
            <a:endParaRPr lang="en-US"/>
          </a:p>
        </p:txBody>
      </p:sp>
      <p:sp>
        <p:nvSpPr>
          <p:cNvPr id="7" name="TextBox 7"/>
          <p:cNvSpPr txBox="1"/>
          <p:nvPr/>
        </p:nvSpPr>
        <p:spPr>
          <a:xfrm>
            <a:off x="250498" y="304800"/>
            <a:ext cx="2333952" cy="365485"/>
          </a:xfrm>
          <a:prstGeom prst="rect">
            <a:avLst/>
          </a:prstGeom>
        </p:spPr>
        <p:txBody>
          <a:bodyPr wrap="square" lIns="0" tIns="0" rIns="0" bIns="0" rtlCol="0" anchor="t">
            <a:spAutoFit/>
          </a:bodyPr>
          <a:lstStyle/>
          <a:p>
            <a:pPr>
              <a:lnSpc>
                <a:spcPts val="2999"/>
              </a:lnSpc>
              <a:spcBef>
                <a:spcPct val="0"/>
              </a:spcBef>
            </a:pPr>
            <a:r>
              <a:rPr lang="en-US" sz="2499" dirty="0">
                <a:solidFill>
                  <a:srgbClr val="000000"/>
                </a:solidFill>
                <a:latin typeface="Blinker Bold"/>
              </a:rPr>
              <a:t>Chi squared test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6411647"/>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487984" y="-3482306"/>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Freeform 6"/>
          <p:cNvSpPr/>
          <p:nvPr/>
        </p:nvSpPr>
        <p:spPr>
          <a:xfrm>
            <a:off x="1890197" y="1449228"/>
            <a:ext cx="5829815" cy="4315996"/>
          </a:xfrm>
          <a:custGeom>
            <a:avLst/>
            <a:gdLst/>
            <a:ahLst/>
            <a:cxnLst/>
            <a:rect l="l" t="t" r="r" b="b"/>
            <a:pathLst>
              <a:path w="5829815" h="4315996">
                <a:moveTo>
                  <a:pt x="0" y="0"/>
                </a:moveTo>
                <a:lnTo>
                  <a:pt x="5829815" y="0"/>
                </a:lnTo>
                <a:lnTo>
                  <a:pt x="5829815" y="4315996"/>
                </a:lnTo>
                <a:lnTo>
                  <a:pt x="0" y="4315996"/>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250498" y="304800"/>
            <a:ext cx="1571952" cy="365485"/>
          </a:xfrm>
          <a:prstGeom prst="rect">
            <a:avLst/>
          </a:prstGeom>
        </p:spPr>
        <p:txBody>
          <a:bodyPr wrap="square" lIns="0" tIns="0" rIns="0" bIns="0" rtlCol="0" anchor="t">
            <a:spAutoFit/>
          </a:bodyPr>
          <a:lstStyle/>
          <a:p>
            <a:pPr>
              <a:lnSpc>
                <a:spcPts val="2999"/>
              </a:lnSpc>
              <a:spcBef>
                <a:spcPct val="0"/>
              </a:spcBef>
            </a:pPr>
            <a:r>
              <a:rPr lang="en-US" sz="2499" dirty="0" err="1">
                <a:solidFill>
                  <a:srgbClr val="000000"/>
                </a:solidFill>
                <a:latin typeface="Blinker Bold"/>
              </a:rPr>
              <a:t>Anova</a:t>
            </a:r>
            <a:r>
              <a:rPr lang="en-US" sz="2499" dirty="0">
                <a:solidFill>
                  <a:srgbClr val="000000"/>
                </a:solidFill>
                <a:latin typeface="Blinker Bold"/>
              </a:rPr>
              <a:t> test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6411647"/>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487984" y="-3482306"/>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Freeform 6"/>
          <p:cNvSpPr/>
          <p:nvPr/>
        </p:nvSpPr>
        <p:spPr>
          <a:xfrm>
            <a:off x="2189382" y="909743"/>
            <a:ext cx="4920010" cy="5110287"/>
          </a:xfrm>
          <a:custGeom>
            <a:avLst/>
            <a:gdLst/>
            <a:ahLst/>
            <a:cxnLst/>
            <a:rect l="l" t="t" r="r" b="b"/>
            <a:pathLst>
              <a:path w="4920010" h="5110287">
                <a:moveTo>
                  <a:pt x="0" y="0"/>
                </a:moveTo>
                <a:lnTo>
                  <a:pt x="4920010" y="0"/>
                </a:lnTo>
                <a:lnTo>
                  <a:pt x="4920010" y="5110287"/>
                </a:lnTo>
                <a:lnTo>
                  <a:pt x="0" y="5110287"/>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250498" y="304800"/>
            <a:ext cx="1114752" cy="365485"/>
          </a:xfrm>
          <a:prstGeom prst="rect">
            <a:avLst/>
          </a:prstGeom>
        </p:spPr>
        <p:txBody>
          <a:bodyPr wrap="square" lIns="0" tIns="0" rIns="0" bIns="0" rtlCol="0" anchor="t">
            <a:spAutoFit/>
          </a:bodyPr>
          <a:lstStyle/>
          <a:p>
            <a:pPr>
              <a:lnSpc>
                <a:spcPts val="2999"/>
              </a:lnSpc>
              <a:spcBef>
                <a:spcPct val="0"/>
              </a:spcBef>
            </a:pPr>
            <a:r>
              <a:rPr lang="en-US" sz="2499" dirty="0">
                <a:solidFill>
                  <a:srgbClr val="000000"/>
                </a:solidFill>
                <a:latin typeface="Blinker Bold"/>
              </a:rPr>
              <a:t>VIF test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6411647"/>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487984" y="-3482306"/>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Freeform 6"/>
          <p:cNvSpPr/>
          <p:nvPr/>
        </p:nvSpPr>
        <p:spPr>
          <a:xfrm>
            <a:off x="1869867" y="941534"/>
            <a:ext cx="5693621" cy="5331384"/>
          </a:xfrm>
          <a:custGeom>
            <a:avLst/>
            <a:gdLst/>
            <a:ahLst/>
            <a:cxnLst/>
            <a:rect l="l" t="t" r="r" b="b"/>
            <a:pathLst>
              <a:path w="5693621" h="5331384">
                <a:moveTo>
                  <a:pt x="0" y="0"/>
                </a:moveTo>
                <a:lnTo>
                  <a:pt x="5693621" y="0"/>
                </a:lnTo>
                <a:lnTo>
                  <a:pt x="5693621" y="5331384"/>
                </a:lnTo>
                <a:lnTo>
                  <a:pt x="0" y="5331384"/>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250498" y="304800"/>
            <a:ext cx="9525" cy="381000"/>
          </a:xfrm>
          <a:prstGeom prst="rect">
            <a:avLst/>
          </a:prstGeom>
        </p:spPr>
        <p:txBody>
          <a:bodyPr lIns="0" tIns="0" rIns="0" bIns="0" rtlCol="0" anchor="t">
            <a:spAutoFit/>
          </a:bodyPr>
          <a:lstStyle/>
          <a:p>
            <a:pPr>
              <a:lnSpc>
                <a:spcPts val="2999"/>
              </a:lnSpc>
              <a:spcBef>
                <a:spcPct val="0"/>
              </a:spcBef>
            </a:pPr>
            <a:endParaRPr/>
          </a:p>
        </p:txBody>
      </p:sp>
      <p:sp>
        <p:nvSpPr>
          <p:cNvPr id="8" name="TextBox 8"/>
          <p:cNvSpPr txBox="1"/>
          <p:nvPr/>
        </p:nvSpPr>
        <p:spPr>
          <a:xfrm>
            <a:off x="250498" y="304800"/>
            <a:ext cx="9525" cy="381000"/>
          </a:xfrm>
          <a:prstGeom prst="rect">
            <a:avLst/>
          </a:prstGeom>
        </p:spPr>
        <p:txBody>
          <a:bodyPr lIns="0" tIns="0" rIns="0" bIns="0" rtlCol="0" anchor="t">
            <a:spAutoFit/>
          </a:bodyPr>
          <a:lstStyle/>
          <a:p>
            <a:pPr>
              <a:lnSpc>
                <a:spcPts val="2999"/>
              </a:lnSpc>
              <a:spcBef>
                <a:spcPct val="0"/>
              </a:spcBef>
            </a:pPr>
            <a:endParaRPr/>
          </a:p>
        </p:txBody>
      </p:sp>
      <p:sp>
        <p:nvSpPr>
          <p:cNvPr id="9" name="TextBox 9"/>
          <p:cNvSpPr txBox="1"/>
          <p:nvPr/>
        </p:nvSpPr>
        <p:spPr>
          <a:xfrm>
            <a:off x="250498" y="304800"/>
            <a:ext cx="3238738" cy="381000"/>
          </a:xfrm>
          <a:prstGeom prst="rect">
            <a:avLst/>
          </a:prstGeom>
        </p:spPr>
        <p:txBody>
          <a:bodyPr lIns="0" tIns="0" rIns="0" bIns="0" rtlCol="0" anchor="t">
            <a:spAutoFit/>
          </a:bodyPr>
          <a:lstStyle/>
          <a:p>
            <a:pPr>
              <a:lnSpc>
                <a:spcPts val="2999"/>
              </a:lnSpc>
              <a:spcBef>
                <a:spcPct val="0"/>
              </a:spcBef>
            </a:pPr>
            <a:r>
              <a:rPr lang="en-US" sz="2499">
                <a:solidFill>
                  <a:srgbClr val="000000"/>
                </a:solidFill>
                <a:latin typeface="Blinker Bold"/>
              </a:rPr>
              <a:t>Predicting overall rating </a:t>
            </a:r>
          </a:p>
        </p:txBody>
      </p:sp>
      <p:pic>
        <p:nvPicPr>
          <p:cNvPr id="10" name="Picture 10"/>
          <p:cNvPicPr>
            <a:picLocks noChangeAspect="1"/>
          </p:cNvPicPr>
          <p:nvPr/>
        </p:nvPicPr>
        <p:blipFill>
          <a:blip r:embed="rId3"/>
          <a:srcRect/>
          <a:stretch>
            <a:fillRect/>
          </a:stretch>
        </p:blipFill>
        <p:spPr>
          <a:xfrm>
            <a:off x="989538" y="1209149"/>
            <a:ext cx="1017744" cy="457985"/>
          </a:xfrm>
          <a:prstGeom prst="rect">
            <a:avLst/>
          </a:prstGeom>
        </p:spPr>
      </p:pic>
      <p:pic>
        <p:nvPicPr>
          <p:cNvPr id="11" name="Picture 11"/>
          <p:cNvPicPr>
            <a:picLocks noChangeAspect="1"/>
          </p:cNvPicPr>
          <p:nvPr/>
        </p:nvPicPr>
        <p:blipFill>
          <a:blip r:embed="rId3"/>
          <a:srcRect/>
          <a:stretch>
            <a:fillRect/>
          </a:stretch>
        </p:blipFill>
        <p:spPr>
          <a:xfrm>
            <a:off x="989538" y="1534058"/>
            <a:ext cx="1017744" cy="457985"/>
          </a:xfrm>
          <a:prstGeom prst="rect">
            <a:avLst/>
          </a:prstGeom>
        </p:spPr>
      </p:pic>
      <p:pic>
        <p:nvPicPr>
          <p:cNvPr id="12" name="Picture 12"/>
          <p:cNvPicPr>
            <a:picLocks noChangeAspect="1"/>
          </p:cNvPicPr>
          <p:nvPr/>
        </p:nvPicPr>
        <p:blipFill>
          <a:blip r:embed="rId3"/>
          <a:srcRect/>
          <a:stretch>
            <a:fillRect/>
          </a:stretch>
        </p:blipFill>
        <p:spPr>
          <a:xfrm>
            <a:off x="989538" y="1896126"/>
            <a:ext cx="1017744" cy="457985"/>
          </a:xfrm>
          <a:prstGeom prst="rect">
            <a:avLst/>
          </a:prstGeom>
        </p:spPr>
      </p:pic>
      <p:pic>
        <p:nvPicPr>
          <p:cNvPr id="13" name="Picture 13"/>
          <p:cNvPicPr>
            <a:picLocks noChangeAspect="1"/>
          </p:cNvPicPr>
          <p:nvPr/>
        </p:nvPicPr>
        <p:blipFill>
          <a:blip r:embed="rId3"/>
          <a:srcRect/>
          <a:stretch>
            <a:fillRect/>
          </a:stretch>
        </p:blipFill>
        <p:spPr>
          <a:xfrm>
            <a:off x="989538" y="2235794"/>
            <a:ext cx="1017744" cy="45798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6411647"/>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487984" y="-3482306"/>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Freeform 6"/>
          <p:cNvSpPr/>
          <p:nvPr/>
        </p:nvSpPr>
        <p:spPr>
          <a:xfrm>
            <a:off x="1782168" y="892729"/>
            <a:ext cx="5860313" cy="5428994"/>
          </a:xfrm>
          <a:custGeom>
            <a:avLst/>
            <a:gdLst/>
            <a:ahLst/>
            <a:cxnLst/>
            <a:rect l="l" t="t" r="r" b="b"/>
            <a:pathLst>
              <a:path w="5860313" h="5428994">
                <a:moveTo>
                  <a:pt x="0" y="0"/>
                </a:moveTo>
                <a:lnTo>
                  <a:pt x="5860313" y="0"/>
                </a:lnTo>
                <a:lnTo>
                  <a:pt x="5860313" y="5428994"/>
                </a:lnTo>
                <a:lnTo>
                  <a:pt x="0" y="5428994"/>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250498" y="304800"/>
            <a:ext cx="3405426" cy="381000"/>
          </a:xfrm>
          <a:prstGeom prst="rect">
            <a:avLst/>
          </a:prstGeom>
        </p:spPr>
        <p:txBody>
          <a:bodyPr lIns="0" tIns="0" rIns="0" bIns="0" rtlCol="0" anchor="t">
            <a:spAutoFit/>
          </a:bodyPr>
          <a:lstStyle/>
          <a:p>
            <a:pPr>
              <a:lnSpc>
                <a:spcPts val="2999"/>
              </a:lnSpc>
              <a:spcBef>
                <a:spcPct val="0"/>
              </a:spcBef>
            </a:pPr>
            <a:r>
              <a:rPr lang="en-US" sz="2499">
                <a:solidFill>
                  <a:srgbClr val="000000"/>
                </a:solidFill>
                <a:latin typeface="Blinker Bold"/>
              </a:rPr>
              <a:t>Predicting value of player </a:t>
            </a:r>
          </a:p>
        </p:txBody>
      </p:sp>
      <p:pic>
        <p:nvPicPr>
          <p:cNvPr id="8" name="Picture 8"/>
          <p:cNvPicPr>
            <a:picLocks noChangeAspect="1"/>
          </p:cNvPicPr>
          <p:nvPr/>
        </p:nvPicPr>
        <p:blipFill>
          <a:blip r:embed="rId3"/>
          <a:srcRect/>
          <a:stretch>
            <a:fillRect/>
          </a:stretch>
        </p:blipFill>
        <p:spPr>
          <a:xfrm>
            <a:off x="935467" y="1213715"/>
            <a:ext cx="1017744" cy="457985"/>
          </a:xfrm>
          <a:prstGeom prst="rect">
            <a:avLst/>
          </a:prstGeom>
        </p:spPr>
      </p:pic>
      <p:pic>
        <p:nvPicPr>
          <p:cNvPr id="9" name="Picture 9"/>
          <p:cNvPicPr>
            <a:picLocks noChangeAspect="1"/>
          </p:cNvPicPr>
          <p:nvPr/>
        </p:nvPicPr>
        <p:blipFill>
          <a:blip r:embed="rId3"/>
          <a:srcRect/>
          <a:stretch>
            <a:fillRect/>
          </a:stretch>
        </p:blipFill>
        <p:spPr>
          <a:xfrm>
            <a:off x="935467" y="4296804"/>
            <a:ext cx="1017744" cy="457985"/>
          </a:xfrm>
          <a:prstGeom prst="rect">
            <a:avLst/>
          </a:prstGeom>
        </p:spPr>
      </p:pic>
      <p:pic>
        <p:nvPicPr>
          <p:cNvPr id="10" name="Picture 10"/>
          <p:cNvPicPr>
            <a:picLocks noChangeAspect="1"/>
          </p:cNvPicPr>
          <p:nvPr/>
        </p:nvPicPr>
        <p:blipFill>
          <a:blip r:embed="rId3"/>
          <a:srcRect/>
          <a:stretch>
            <a:fillRect/>
          </a:stretch>
        </p:blipFill>
        <p:spPr>
          <a:xfrm>
            <a:off x="935467" y="2752969"/>
            <a:ext cx="1017744" cy="457985"/>
          </a:xfrm>
          <a:prstGeom prst="rect">
            <a:avLst/>
          </a:prstGeom>
        </p:spPr>
      </p:pic>
      <p:pic>
        <p:nvPicPr>
          <p:cNvPr id="11" name="Picture 11"/>
          <p:cNvPicPr>
            <a:picLocks noChangeAspect="1"/>
          </p:cNvPicPr>
          <p:nvPr/>
        </p:nvPicPr>
        <p:blipFill>
          <a:blip r:embed="rId3"/>
          <a:srcRect/>
          <a:stretch>
            <a:fillRect/>
          </a:stretch>
        </p:blipFill>
        <p:spPr>
          <a:xfrm>
            <a:off x="935467" y="5863738"/>
            <a:ext cx="1017744" cy="45798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6411647"/>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487984" y="-3482306"/>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Freeform 6"/>
          <p:cNvSpPr/>
          <p:nvPr/>
        </p:nvSpPr>
        <p:spPr>
          <a:xfrm>
            <a:off x="1807405" y="950135"/>
            <a:ext cx="5847098" cy="5360634"/>
          </a:xfrm>
          <a:custGeom>
            <a:avLst/>
            <a:gdLst/>
            <a:ahLst/>
            <a:cxnLst/>
            <a:rect l="l" t="t" r="r" b="b"/>
            <a:pathLst>
              <a:path w="5847098" h="5360634">
                <a:moveTo>
                  <a:pt x="0" y="0"/>
                </a:moveTo>
                <a:lnTo>
                  <a:pt x="5847098" y="0"/>
                </a:lnTo>
                <a:lnTo>
                  <a:pt x="5847098" y="5360635"/>
                </a:lnTo>
                <a:lnTo>
                  <a:pt x="0" y="5360635"/>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250498" y="304800"/>
            <a:ext cx="3908584" cy="381000"/>
          </a:xfrm>
          <a:prstGeom prst="rect">
            <a:avLst/>
          </a:prstGeom>
        </p:spPr>
        <p:txBody>
          <a:bodyPr lIns="0" tIns="0" rIns="0" bIns="0" rtlCol="0" anchor="t">
            <a:spAutoFit/>
          </a:bodyPr>
          <a:lstStyle/>
          <a:p>
            <a:pPr>
              <a:lnSpc>
                <a:spcPts val="2999"/>
              </a:lnSpc>
              <a:spcBef>
                <a:spcPct val="0"/>
              </a:spcBef>
            </a:pPr>
            <a:r>
              <a:rPr lang="en-US" sz="2499">
                <a:solidFill>
                  <a:srgbClr val="000000"/>
                </a:solidFill>
                <a:latin typeface="Blinker Bold"/>
              </a:rPr>
              <a:t>Predicting potential of player </a:t>
            </a:r>
          </a:p>
        </p:txBody>
      </p:sp>
      <p:pic>
        <p:nvPicPr>
          <p:cNvPr id="8" name="Picture 8"/>
          <p:cNvPicPr>
            <a:picLocks noChangeAspect="1"/>
          </p:cNvPicPr>
          <p:nvPr/>
        </p:nvPicPr>
        <p:blipFill>
          <a:blip r:embed="rId3"/>
          <a:srcRect/>
          <a:stretch>
            <a:fillRect/>
          </a:stretch>
        </p:blipFill>
        <p:spPr>
          <a:xfrm>
            <a:off x="979713" y="4872592"/>
            <a:ext cx="1017744" cy="457985"/>
          </a:xfrm>
          <a:prstGeom prst="rect">
            <a:avLst/>
          </a:prstGeom>
        </p:spPr>
      </p:pic>
      <p:pic>
        <p:nvPicPr>
          <p:cNvPr id="9" name="Picture 9"/>
          <p:cNvPicPr>
            <a:picLocks noChangeAspect="1"/>
          </p:cNvPicPr>
          <p:nvPr/>
        </p:nvPicPr>
        <p:blipFill>
          <a:blip r:embed="rId3"/>
          <a:srcRect/>
          <a:stretch>
            <a:fillRect/>
          </a:stretch>
        </p:blipFill>
        <p:spPr>
          <a:xfrm>
            <a:off x="979713" y="5943208"/>
            <a:ext cx="1017744" cy="457985"/>
          </a:xfrm>
          <a:prstGeom prst="rect">
            <a:avLst/>
          </a:prstGeom>
        </p:spPr>
      </p:pic>
      <p:pic>
        <p:nvPicPr>
          <p:cNvPr id="10" name="Picture 10"/>
          <p:cNvPicPr>
            <a:picLocks noChangeAspect="1"/>
          </p:cNvPicPr>
          <p:nvPr/>
        </p:nvPicPr>
        <p:blipFill>
          <a:blip r:embed="rId3"/>
          <a:srcRect/>
          <a:stretch>
            <a:fillRect/>
          </a:stretch>
        </p:blipFill>
        <p:spPr>
          <a:xfrm>
            <a:off x="979713" y="5197502"/>
            <a:ext cx="1017744" cy="457985"/>
          </a:xfrm>
          <a:prstGeom prst="rect">
            <a:avLst/>
          </a:prstGeom>
        </p:spPr>
      </p:pic>
      <p:pic>
        <p:nvPicPr>
          <p:cNvPr id="11" name="Picture 11"/>
          <p:cNvPicPr>
            <a:picLocks noChangeAspect="1"/>
          </p:cNvPicPr>
          <p:nvPr/>
        </p:nvPicPr>
        <p:blipFill>
          <a:blip r:embed="rId3"/>
          <a:srcRect/>
          <a:stretch>
            <a:fillRect/>
          </a:stretch>
        </p:blipFill>
        <p:spPr>
          <a:xfrm>
            <a:off x="979713" y="5642119"/>
            <a:ext cx="1017744" cy="4579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2" name="TextBox 2"/>
          <p:cNvSpPr txBox="1"/>
          <p:nvPr/>
        </p:nvSpPr>
        <p:spPr>
          <a:xfrm>
            <a:off x="572597" y="6326796"/>
            <a:ext cx="2888788" cy="228584"/>
          </a:xfrm>
          <a:prstGeom prst="rect">
            <a:avLst/>
          </a:prstGeom>
        </p:spPr>
        <p:txBody>
          <a:bodyPr lIns="0" tIns="0" rIns="0" bIns="0" rtlCol="0" anchor="t">
            <a:spAutoFit/>
          </a:bodyPr>
          <a:lstStyle/>
          <a:p>
            <a:pPr algn="l">
              <a:lnSpc>
                <a:spcPts val="1560"/>
              </a:lnSpc>
            </a:pPr>
            <a:r>
              <a:rPr lang="en-US" sz="1300">
                <a:solidFill>
                  <a:srgbClr val="FFFFFF"/>
                </a:solidFill>
                <a:latin typeface="Arial"/>
              </a:rPr>
              <a:t>Samsung Innovation Campus</a:t>
            </a:r>
          </a:p>
        </p:txBody>
      </p:sp>
      <p:grpSp>
        <p:nvGrpSpPr>
          <p:cNvPr id="3" name="Group 3"/>
          <p:cNvGrpSpPr/>
          <p:nvPr/>
        </p:nvGrpSpPr>
        <p:grpSpPr>
          <a:xfrm>
            <a:off x="-69142" y="5966783"/>
            <a:ext cx="9902825" cy="1197330"/>
            <a:chOff x="0" y="0"/>
            <a:chExt cx="13203767" cy="1596440"/>
          </a:xfrm>
        </p:grpSpPr>
        <p:sp>
          <p:nvSpPr>
            <p:cNvPr id="4" name="Freeform 4"/>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sp>
        <p:nvSpPr>
          <p:cNvPr id="5" name="Freeform 5"/>
          <p:cNvSpPr/>
          <p:nvPr/>
        </p:nvSpPr>
        <p:spPr>
          <a:xfrm>
            <a:off x="-329949" y="518084"/>
            <a:ext cx="2242065" cy="1642624"/>
          </a:xfrm>
          <a:custGeom>
            <a:avLst/>
            <a:gdLst/>
            <a:ahLst/>
            <a:cxnLst/>
            <a:rect l="l" t="t" r="r" b="b"/>
            <a:pathLst>
              <a:path w="2242065" h="1642624">
                <a:moveTo>
                  <a:pt x="0" y="0"/>
                </a:moveTo>
                <a:lnTo>
                  <a:pt x="2242065" y="0"/>
                </a:lnTo>
                <a:lnTo>
                  <a:pt x="2242065" y="1642624"/>
                </a:lnTo>
                <a:lnTo>
                  <a:pt x="0" y="1642624"/>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1501410" y="2615889"/>
            <a:ext cx="6761720" cy="1616697"/>
          </a:xfrm>
          <a:prstGeom prst="rect">
            <a:avLst/>
          </a:prstGeom>
        </p:spPr>
        <p:txBody>
          <a:bodyPr lIns="0" tIns="0" rIns="0" bIns="0" rtlCol="0" anchor="t">
            <a:spAutoFit/>
          </a:bodyPr>
          <a:lstStyle/>
          <a:p>
            <a:pPr algn="ctr">
              <a:lnSpc>
                <a:spcPts val="4353"/>
              </a:lnSpc>
            </a:pPr>
            <a:r>
              <a:rPr lang="en-US" sz="3627">
                <a:solidFill>
                  <a:srgbClr val="BFBFBF"/>
                </a:solidFill>
                <a:latin typeface="Blinker Bold"/>
              </a:rPr>
              <a:t>01</a:t>
            </a:r>
          </a:p>
          <a:p>
            <a:pPr algn="ctr">
              <a:lnSpc>
                <a:spcPts val="8371"/>
              </a:lnSpc>
              <a:spcBef>
                <a:spcPct val="0"/>
              </a:spcBef>
            </a:pPr>
            <a:r>
              <a:rPr lang="en-US" sz="6976">
                <a:solidFill>
                  <a:srgbClr val="FFFFFF"/>
                </a:solidFill>
                <a:latin typeface="Blinker Bold"/>
              </a:rPr>
              <a:t>Problem Statment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6411647"/>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487984" y="-3482306"/>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Freeform 6"/>
          <p:cNvSpPr/>
          <p:nvPr/>
        </p:nvSpPr>
        <p:spPr>
          <a:xfrm>
            <a:off x="5224333" y="1034992"/>
            <a:ext cx="4487490" cy="2044040"/>
          </a:xfrm>
          <a:custGeom>
            <a:avLst/>
            <a:gdLst/>
            <a:ahLst/>
            <a:cxnLst/>
            <a:rect l="l" t="t" r="r" b="b"/>
            <a:pathLst>
              <a:path w="4487490" h="2044040">
                <a:moveTo>
                  <a:pt x="0" y="0"/>
                </a:moveTo>
                <a:lnTo>
                  <a:pt x="4487491" y="0"/>
                </a:lnTo>
                <a:lnTo>
                  <a:pt x="4487491" y="2044040"/>
                </a:lnTo>
                <a:lnTo>
                  <a:pt x="0" y="2044040"/>
                </a:lnTo>
                <a:lnTo>
                  <a:pt x="0" y="0"/>
                </a:lnTo>
                <a:close/>
              </a:path>
            </a:pathLst>
          </a:custGeom>
          <a:blipFill>
            <a:blip r:embed="rId2"/>
            <a:stretch>
              <a:fillRect/>
            </a:stretch>
          </a:blipFill>
        </p:spPr>
        <p:txBody>
          <a:bodyPr/>
          <a:lstStyle/>
          <a:p>
            <a:endParaRPr lang="en-US"/>
          </a:p>
        </p:txBody>
      </p:sp>
      <p:sp>
        <p:nvSpPr>
          <p:cNvPr id="7" name="Freeform 7"/>
          <p:cNvSpPr/>
          <p:nvPr/>
        </p:nvSpPr>
        <p:spPr>
          <a:xfrm>
            <a:off x="-128424" y="904098"/>
            <a:ext cx="5051970" cy="2943571"/>
          </a:xfrm>
          <a:custGeom>
            <a:avLst/>
            <a:gdLst/>
            <a:ahLst/>
            <a:cxnLst/>
            <a:rect l="l" t="t" r="r" b="b"/>
            <a:pathLst>
              <a:path w="5051970" h="2943571">
                <a:moveTo>
                  <a:pt x="0" y="0"/>
                </a:moveTo>
                <a:lnTo>
                  <a:pt x="5051970" y="0"/>
                </a:lnTo>
                <a:lnTo>
                  <a:pt x="5051970" y="2943570"/>
                </a:lnTo>
                <a:lnTo>
                  <a:pt x="0" y="2943570"/>
                </a:lnTo>
                <a:lnTo>
                  <a:pt x="0" y="0"/>
                </a:lnTo>
                <a:close/>
              </a:path>
            </a:pathLst>
          </a:custGeom>
          <a:blipFill>
            <a:blip r:embed="rId3"/>
            <a:stretch>
              <a:fillRect/>
            </a:stretch>
          </a:blipFill>
        </p:spPr>
        <p:txBody>
          <a:bodyPr/>
          <a:lstStyle/>
          <a:p>
            <a:endParaRPr lang="en-US"/>
          </a:p>
        </p:txBody>
      </p:sp>
      <p:sp>
        <p:nvSpPr>
          <p:cNvPr id="8" name="Freeform 8"/>
          <p:cNvSpPr/>
          <p:nvPr/>
        </p:nvSpPr>
        <p:spPr>
          <a:xfrm>
            <a:off x="4945062" y="3311219"/>
            <a:ext cx="5046032" cy="2514012"/>
          </a:xfrm>
          <a:custGeom>
            <a:avLst/>
            <a:gdLst/>
            <a:ahLst/>
            <a:cxnLst/>
            <a:rect l="l" t="t" r="r" b="b"/>
            <a:pathLst>
              <a:path w="5046032" h="2514012">
                <a:moveTo>
                  <a:pt x="0" y="0"/>
                </a:moveTo>
                <a:lnTo>
                  <a:pt x="5046033" y="0"/>
                </a:lnTo>
                <a:lnTo>
                  <a:pt x="5046033" y="2514012"/>
                </a:lnTo>
                <a:lnTo>
                  <a:pt x="0" y="2514012"/>
                </a:lnTo>
                <a:lnTo>
                  <a:pt x="0" y="0"/>
                </a:lnTo>
                <a:close/>
              </a:path>
            </a:pathLst>
          </a:custGeom>
          <a:blipFill>
            <a:blip r:embed="rId4"/>
            <a:stretch>
              <a:fillRect/>
            </a:stretch>
          </a:blipFill>
        </p:spPr>
        <p:txBody>
          <a:bodyPr/>
          <a:lstStyle/>
          <a:p>
            <a:endParaRPr lang="en-US"/>
          </a:p>
        </p:txBody>
      </p:sp>
      <p:sp>
        <p:nvSpPr>
          <p:cNvPr id="9" name="Freeform 9"/>
          <p:cNvSpPr/>
          <p:nvPr/>
        </p:nvSpPr>
        <p:spPr>
          <a:xfrm>
            <a:off x="3790" y="3914343"/>
            <a:ext cx="4787542" cy="2108042"/>
          </a:xfrm>
          <a:custGeom>
            <a:avLst/>
            <a:gdLst/>
            <a:ahLst/>
            <a:cxnLst/>
            <a:rect l="l" t="t" r="r" b="b"/>
            <a:pathLst>
              <a:path w="4787542" h="2108042">
                <a:moveTo>
                  <a:pt x="0" y="0"/>
                </a:moveTo>
                <a:lnTo>
                  <a:pt x="4787542" y="0"/>
                </a:lnTo>
                <a:lnTo>
                  <a:pt x="4787542" y="2108043"/>
                </a:lnTo>
                <a:lnTo>
                  <a:pt x="0" y="2108043"/>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250498" y="304800"/>
            <a:ext cx="3460909" cy="381000"/>
          </a:xfrm>
          <a:prstGeom prst="rect">
            <a:avLst/>
          </a:prstGeom>
        </p:spPr>
        <p:txBody>
          <a:bodyPr lIns="0" tIns="0" rIns="0" bIns="0" rtlCol="0" anchor="t">
            <a:spAutoFit/>
          </a:bodyPr>
          <a:lstStyle/>
          <a:p>
            <a:pPr>
              <a:lnSpc>
                <a:spcPts val="2999"/>
              </a:lnSpc>
              <a:spcBef>
                <a:spcPct val="0"/>
              </a:spcBef>
            </a:pPr>
            <a:r>
              <a:rPr lang="en-US" sz="2499">
                <a:solidFill>
                  <a:srgbClr val="000000"/>
                </a:solidFill>
                <a:latin typeface="Blinker Bold"/>
              </a:rPr>
              <a:t>Overall future forecasting </a:t>
            </a:r>
          </a:p>
        </p:txBody>
      </p:sp>
      <p:pic>
        <p:nvPicPr>
          <p:cNvPr id="11" name="Picture 11"/>
          <p:cNvPicPr>
            <a:picLocks noChangeAspect="1"/>
          </p:cNvPicPr>
          <p:nvPr/>
        </p:nvPicPr>
        <p:blipFill>
          <a:blip r:embed="rId6"/>
          <a:srcRect/>
          <a:stretch>
            <a:fillRect/>
          </a:stretch>
        </p:blipFill>
        <p:spPr>
          <a:xfrm>
            <a:off x="4403581" y="1119370"/>
            <a:ext cx="4109176" cy="209568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6411647"/>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487984" y="-3482306"/>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Freeform 6"/>
          <p:cNvSpPr/>
          <p:nvPr/>
        </p:nvSpPr>
        <p:spPr>
          <a:xfrm>
            <a:off x="-6350" y="980642"/>
            <a:ext cx="5961432" cy="2448358"/>
          </a:xfrm>
          <a:custGeom>
            <a:avLst/>
            <a:gdLst/>
            <a:ahLst/>
            <a:cxnLst/>
            <a:rect l="l" t="t" r="r" b="b"/>
            <a:pathLst>
              <a:path w="5961432" h="2448358">
                <a:moveTo>
                  <a:pt x="0" y="0"/>
                </a:moveTo>
                <a:lnTo>
                  <a:pt x="5961432" y="0"/>
                </a:lnTo>
                <a:lnTo>
                  <a:pt x="5961432" y="2448358"/>
                </a:lnTo>
                <a:lnTo>
                  <a:pt x="0" y="2448358"/>
                </a:lnTo>
                <a:lnTo>
                  <a:pt x="0" y="0"/>
                </a:lnTo>
                <a:close/>
              </a:path>
            </a:pathLst>
          </a:custGeom>
          <a:blipFill>
            <a:blip r:embed="rId2"/>
            <a:stretch>
              <a:fillRect/>
            </a:stretch>
          </a:blipFill>
        </p:spPr>
        <p:txBody>
          <a:bodyPr/>
          <a:lstStyle/>
          <a:p>
            <a:endParaRPr lang="en-US"/>
          </a:p>
        </p:txBody>
      </p:sp>
      <p:sp>
        <p:nvSpPr>
          <p:cNvPr id="7" name="Freeform 7"/>
          <p:cNvSpPr/>
          <p:nvPr/>
        </p:nvSpPr>
        <p:spPr>
          <a:xfrm>
            <a:off x="6148499" y="1451630"/>
            <a:ext cx="3321773" cy="620064"/>
          </a:xfrm>
          <a:custGeom>
            <a:avLst/>
            <a:gdLst/>
            <a:ahLst/>
            <a:cxnLst/>
            <a:rect l="l" t="t" r="r" b="b"/>
            <a:pathLst>
              <a:path w="3321773" h="620064">
                <a:moveTo>
                  <a:pt x="0" y="0"/>
                </a:moveTo>
                <a:lnTo>
                  <a:pt x="3321773" y="0"/>
                </a:lnTo>
                <a:lnTo>
                  <a:pt x="3321773" y="620064"/>
                </a:lnTo>
                <a:lnTo>
                  <a:pt x="0" y="620064"/>
                </a:lnTo>
                <a:lnTo>
                  <a:pt x="0" y="0"/>
                </a:lnTo>
                <a:close/>
              </a:path>
            </a:pathLst>
          </a:custGeom>
          <a:blipFill>
            <a:blip r:embed="rId3"/>
            <a:stretch>
              <a:fillRect/>
            </a:stretch>
          </a:blipFill>
        </p:spPr>
        <p:txBody>
          <a:bodyPr/>
          <a:lstStyle/>
          <a:p>
            <a:endParaRPr lang="en-US"/>
          </a:p>
        </p:txBody>
      </p:sp>
      <p:sp>
        <p:nvSpPr>
          <p:cNvPr id="8" name="Freeform 8"/>
          <p:cNvSpPr/>
          <p:nvPr/>
        </p:nvSpPr>
        <p:spPr>
          <a:xfrm>
            <a:off x="4108168" y="3381594"/>
            <a:ext cx="5788307" cy="3030053"/>
          </a:xfrm>
          <a:custGeom>
            <a:avLst/>
            <a:gdLst/>
            <a:ahLst/>
            <a:cxnLst/>
            <a:rect l="l" t="t" r="r" b="b"/>
            <a:pathLst>
              <a:path w="5788307" h="3030053">
                <a:moveTo>
                  <a:pt x="0" y="0"/>
                </a:moveTo>
                <a:lnTo>
                  <a:pt x="5788307" y="0"/>
                </a:lnTo>
                <a:lnTo>
                  <a:pt x="5788307" y="3030053"/>
                </a:lnTo>
                <a:lnTo>
                  <a:pt x="0" y="3030053"/>
                </a:lnTo>
                <a:lnTo>
                  <a:pt x="0" y="0"/>
                </a:lnTo>
                <a:close/>
              </a:path>
            </a:pathLst>
          </a:custGeom>
          <a:blipFill>
            <a:blip r:embed="rId4"/>
            <a:stretch>
              <a:fillRect/>
            </a:stretch>
          </a:blipFill>
        </p:spPr>
        <p:txBody>
          <a:bodyPr/>
          <a:lstStyle/>
          <a:p>
            <a:endParaRPr lang="en-US"/>
          </a:p>
        </p:txBody>
      </p:sp>
      <p:sp>
        <p:nvSpPr>
          <p:cNvPr id="9" name="Freeform 9"/>
          <p:cNvSpPr/>
          <p:nvPr/>
        </p:nvSpPr>
        <p:spPr>
          <a:xfrm>
            <a:off x="0" y="4531760"/>
            <a:ext cx="4108168" cy="704567"/>
          </a:xfrm>
          <a:custGeom>
            <a:avLst/>
            <a:gdLst/>
            <a:ahLst/>
            <a:cxnLst/>
            <a:rect l="l" t="t" r="r" b="b"/>
            <a:pathLst>
              <a:path w="4108168" h="704567">
                <a:moveTo>
                  <a:pt x="0" y="0"/>
                </a:moveTo>
                <a:lnTo>
                  <a:pt x="4108168" y="0"/>
                </a:lnTo>
                <a:lnTo>
                  <a:pt x="4108168" y="704567"/>
                </a:lnTo>
                <a:lnTo>
                  <a:pt x="0" y="704567"/>
                </a:lnTo>
                <a:lnTo>
                  <a:pt x="0" y="0"/>
                </a:lnTo>
                <a:close/>
              </a:path>
            </a:pathLst>
          </a:custGeom>
          <a:blipFill>
            <a:blip r:embed="rId5"/>
            <a:stretch>
              <a:fillRect/>
            </a:stretch>
          </a:blipFill>
        </p:spPr>
        <p:txBody>
          <a:bodyPr/>
          <a:lstStyle/>
          <a:p>
            <a:endParaRPr lang="en-US"/>
          </a:p>
        </p:txBody>
      </p:sp>
      <p:pic>
        <p:nvPicPr>
          <p:cNvPr id="10" name="Picture 10"/>
          <p:cNvPicPr>
            <a:picLocks noChangeAspect="1"/>
          </p:cNvPicPr>
          <p:nvPr/>
        </p:nvPicPr>
        <p:blipFill>
          <a:blip r:embed="rId6"/>
          <a:srcRect/>
          <a:stretch>
            <a:fillRect/>
          </a:stretch>
        </p:blipFill>
        <p:spPr>
          <a:xfrm>
            <a:off x="5744803" y="1120327"/>
            <a:ext cx="2515037" cy="1282669"/>
          </a:xfrm>
          <a:prstGeom prst="rect">
            <a:avLst/>
          </a:prstGeom>
        </p:spPr>
      </p:pic>
      <p:sp>
        <p:nvSpPr>
          <p:cNvPr id="11" name="TextBox 11"/>
          <p:cNvSpPr txBox="1"/>
          <p:nvPr/>
        </p:nvSpPr>
        <p:spPr>
          <a:xfrm>
            <a:off x="250498" y="304800"/>
            <a:ext cx="3896797" cy="381000"/>
          </a:xfrm>
          <a:prstGeom prst="rect">
            <a:avLst/>
          </a:prstGeom>
        </p:spPr>
        <p:txBody>
          <a:bodyPr lIns="0" tIns="0" rIns="0" bIns="0" rtlCol="0" anchor="t">
            <a:spAutoFit/>
          </a:bodyPr>
          <a:lstStyle/>
          <a:p>
            <a:pPr>
              <a:lnSpc>
                <a:spcPts val="2999"/>
              </a:lnSpc>
              <a:spcBef>
                <a:spcPct val="0"/>
              </a:spcBef>
            </a:pPr>
            <a:r>
              <a:rPr lang="en-US" sz="2499">
                <a:solidFill>
                  <a:srgbClr val="000000"/>
                </a:solidFill>
                <a:latin typeface="Blinker Bold"/>
              </a:rPr>
              <a:t>Goals and Assists forecasting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6411647"/>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487984" y="-3482306"/>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Freeform 6"/>
          <p:cNvSpPr/>
          <p:nvPr/>
        </p:nvSpPr>
        <p:spPr>
          <a:xfrm>
            <a:off x="1112812" y="802805"/>
            <a:ext cx="7539195" cy="5608841"/>
          </a:xfrm>
          <a:custGeom>
            <a:avLst/>
            <a:gdLst/>
            <a:ahLst/>
            <a:cxnLst/>
            <a:rect l="l" t="t" r="r" b="b"/>
            <a:pathLst>
              <a:path w="7539195" h="5608841">
                <a:moveTo>
                  <a:pt x="0" y="0"/>
                </a:moveTo>
                <a:lnTo>
                  <a:pt x="7539194" y="0"/>
                </a:lnTo>
                <a:lnTo>
                  <a:pt x="7539194" y="5608842"/>
                </a:lnTo>
                <a:lnTo>
                  <a:pt x="0" y="5608842"/>
                </a:lnTo>
                <a:lnTo>
                  <a:pt x="0" y="0"/>
                </a:lnTo>
                <a:close/>
              </a:path>
            </a:pathLst>
          </a:custGeom>
          <a:blipFill>
            <a:blip r:embed="rId2"/>
            <a:stretch>
              <a:fillRect t="-3766" b="-3766"/>
            </a:stretch>
          </a:blipFill>
        </p:spPr>
        <p:txBody>
          <a:bodyPr/>
          <a:lstStyle/>
          <a:p>
            <a:endParaRPr lang="en-US"/>
          </a:p>
        </p:txBody>
      </p:sp>
      <p:sp>
        <p:nvSpPr>
          <p:cNvPr id="7" name="TextBox 7"/>
          <p:cNvSpPr txBox="1"/>
          <p:nvPr/>
        </p:nvSpPr>
        <p:spPr>
          <a:xfrm>
            <a:off x="250498" y="304800"/>
            <a:ext cx="3481269" cy="381000"/>
          </a:xfrm>
          <a:prstGeom prst="rect">
            <a:avLst/>
          </a:prstGeom>
        </p:spPr>
        <p:txBody>
          <a:bodyPr lIns="0" tIns="0" rIns="0" bIns="0" rtlCol="0" anchor="t">
            <a:spAutoFit/>
          </a:bodyPr>
          <a:lstStyle/>
          <a:p>
            <a:pPr>
              <a:lnSpc>
                <a:spcPts val="2999"/>
              </a:lnSpc>
              <a:spcBef>
                <a:spcPct val="0"/>
              </a:spcBef>
            </a:pPr>
            <a:r>
              <a:rPr lang="en-US" sz="2499">
                <a:solidFill>
                  <a:srgbClr val="000000"/>
                </a:solidFill>
                <a:latin typeface="Blinker Bold"/>
              </a:rPr>
              <a:t>Injury exposure clustering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2" name="TextBox 2"/>
          <p:cNvSpPr txBox="1"/>
          <p:nvPr/>
        </p:nvSpPr>
        <p:spPr>
          <a:xfrm>
            <a:off x="1099442" y="1972084"/>
            <a:ext cx="7697591" cy="2904307"/>
          </a:xfrm>
          <a:prstGeom prst="rect">
            <a:avLst/>
          </a:prstGeom>
        </p:spPr>
        <p:txBody>
          <a:bodyPr lIns="0" tIns="0" rIns="0" bIns="0" rtlCol="0" anchor="t">
            <a:spAutoFit/>
          </a:bodyPr>
          <a:lstStyle/>
          <a:p>
            <a:pPr algn="ctr">
              <a:lnSpc>
                <a:spcPts val="4724"/>
              </a:lnSpc>
            </a:pPr>
            <a:r>
              <a:rPr lang="en-US" sz="3936">
                <a:solidFill>
                  <a:srgbClr val="BFBFBF"/>
                </a:solidFill>
                <a:latin typeface="Blinker Bold"/>
              </a:rPr>
              <a:t>06</a:t>
            </a:r>
          </a:p>
          <a:p>
            <a:pPr algn="ctr">
              <a:lnSpc>
                <a:spcPts val="9085"/>
              </a:lnSpc>
              <a:spcBef>
                <a:spcPct val="0"/>
              </a:spcBef>
            </a:pPr>
            <a:r>
              <a:rPr lang="en-US" sz="7570">
                <a:solidFill>
                  <a:srgbClr val="FFFFFF"/>
                </a:solidFill>
                <a:latin typeface="Blinker Bold"/>
              </a:rPr>
              <a:t>Business Solutions &amp; Future Work</a:t>
            </a:r>
          </a:p>
        </p:txBody>
      </p:sp>
      <p:sp>
        <p:nvSpPr>
          <p:cNvPr id="3" name="Freeform 3"/>
          <p:cNvSpPr/>
          <p:nvPr/>
        </p:nvSpPr>
        <p:spPr>
          <a:xfrm>
            <a:off x="259502" y="181985"/>
            <a:ext cx="626191" cy="503815"/>
          </a:xfrm>
          <a:custGeom>
            <a:avLst/>
            <a:gdLst/>
            <a:ahLst/>
            <a:cxnLst/>
            <a:rect l="l" t="t" r="r" b="b"/>
            <a:pathLst>
              <a:path w="626191" h="503815">
                <a:moveTo>
                  <a:pt x="0" y="0"/>
                </a:moveTo>
                <a:lnTo>
                  <a:pt x="626190" y="0"/>
                </a:lnTo>
                <a:lnTo>
                  <a:pt x="626190" y="503815"/>
                </a:lnTo>
                <a:lnTo>
                  <a:pt x="0" y="5038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6411647"/>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487984" y="-3482306"/>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TextBox 6"/>
          <p:cNvSpPr txBox="1"/>
          <p:nvPr/>
        </p:nvSpPr>
        <p:spPr>
          <a:xfrm>
            <a:off x="250498" y="304800"/>
            <a:ext cx="5229552" cy="365485"/>
          </a:xfrm>
          <a:prstGeom prst="rect">
            <a:avLst/>
          </a:prstGeom>
        </p:spPr>
        <p:txBody>
          <a:bodyPr wrap="square" lIns="0" tIns="0" rIns="0" bIns="0" rtlCol="0" anchor="t">
            <a:spAutoFit/>
          </a:bodyPr>
          <a:lstStyle/>
          <a:p>
            <a:pPr>
              <a:lnSpc>
                <a:spcPts val="2999"/>
              </a:lnSpc>
              <a:spcBef>
                <a:spcPct val="0"/>
              </a:spcBef>
            </a:pPr>
            <a:r>
              <a:rPr lang="en-US" sz="2499" dirty="0">
                <a:solidFill>
                  <a:srgbClr val="000000"/>
                </a:solidFill>
                <a:latin typeface="Blinker Bold"/>
              </a:rPr>
              <a:t>Modeling Oriented Business Questions</a:t>
            </a:r>
          </a:p>
        </p:txBody>
      </p:sp>
      <p:sp>
        <p:nvSpPr>
          <p:cNvPr id="7" name="TextBox 7"/>
          <p:cNvSpPr txBox="1"/>
          <p:nvPr/>
        </p:nvSpPr>
        <p:spPr>
          <a:xfrm>
            <a:off x="322799" y="734086"/>
            <a:ext cx="8450295" cy="5324475"/>
          </a:xfrm>
          <a:prstGeom prst="rect">
            <a:avLst/>
          </a:prstGeom>
        </p:spPr>
        <p:txBody>
          <a:bodyPr lIns="0" tIns="0" rIns="0" bIns="0" rtlCol="0" anchor="t">
            <a:spAutoFit/>
          </a:bodyPr>
          <a:lstStyle/>
          <a:p>
            <a:pPr algn="ctr">
              <a:lnSpc>
                <a:spcPts val="2330"/>
              </a:lnSpc>
            </a:pPr>
            <a:endParaRPr/>
          </a:p>
          <a:p>
            <a:pPr marL="419310" lvl="1" indent="-209655">
              <a:lnSpc>
                <a:spcPts val="2330"/>
              </a:lnSpc>
              <a:spcBef>
                <a:spcPct val="0"/>
              </a:spcBef>
              <a:buFont typeface="Arial"/>
              <a:buChar char="•"/>
            </a:pPr>
            <a:r>
              <a:rPr lang="en-US" sz="1942">
                <a:solidFill>
                  <a:srgbClr val="000000"/>
                </a:solidFill>
                <a:latin typeface="Blinker Bold"/>
              </a:rPr>
              <a:t>Player Recruitment:</a:t>
            </a:r>
            <a:r>
              <a:rPr lang="en-US" sz="1942">
                <a:solidFill>
                  <a:srgbClr val="000000"/>
                </a:solidFill>
                <a:latin typeface="Blinker"/>
              </a:rPr>
              <a:t> Finding the best players that fit the club’s needs by predicting their performance and potential.</a:t>
            </a:r>
          </a:p>
          <a:p>
            <a:pPr>
              <a:lnSpc>
                <a:spcPts val="2330"/>
              </a:lnSpc>
              <a:spcBef>
                <a:spcPct val="0"/>
              </a:spcBef>
            </a:pPr>
            <a:endParaRPr lang="en-US" sz="1942">
              <a:solidFill>
                <a:srgbClr val="000000"/>
              </a:solidFill>
              <a:latin typeface="Blinker"/>
            </a:endParaRPr>
          </a:p>
          <a:p>
            <a:pPr marL="419310" lvl="1" indent="-209655">
              <a:lnSpc>
                <a:spcPts val="2330"/>
              </a:lnSpc>
              <a:spcBef>
                <a:spcPct val="0"/>
              </a:spcBef>
              <a:buFont typeface="Arial"/>
              <a:buChar char="•"/>
            </a:pPr>
            <a:r>
              <a:rPr lang="en-US" sz="1942">
                <a:solidFill>
                  <a:srgbClr val="000000"/>
                </a:solidFill>
                <a:latin typeface="Blinker Bold"/>
              </a:rPr>
              <a:t>Resource Allocation: </a:t>
            </a:r>
            <a:r>
              <a:rPr lang="en-US" sz="1942">
                <a:solidFill>
                  <a:srgbClr val="000000"/>
                </a:solidFill>
                <a:latin typeface="Blinker"/>
              </a:rPr>
              <a:t>Using predictions of goals, assists, and injuries to manage team resources effectively.</a:t>
            </a:r>
          </a:p>
          <a:p>
            <a:pPr>
              <a:lnSpc>
                <a:spcPts val="2330"/>
              </a:lnSpc>
              <a:spcBef>
                <a:spcPct val="0"/>
              </a:spcBef>
            </a:pPr>
            <a:endParaRPr lang="en-US" sz="1942">
              <a:solidFill>
                <a:srgbClr val="000000"/>
              </a:solidFill>
              <a:latin typeface="Blinker"/>
            </a:endParaRPr>
          </a:p>
          <a:p>
            <a:pPr marL="419310" lvl="1" indent="-209655">
              <a:lnSpc>
                <a:spcPts val="2330"/>
              </a:lnSpc>
              <a:spcBef>
                <a:spcPct val="0"/>
              </a:spcBef>
              <a:buFont typeface="Arial"/>
              <a:buChar char="•"/>
            </a:pPr>
            <a:r>
              <a:rPr lang="en-US" sz="1942">
                <a:solidFill>
                  <a:srgbClr val="000000"/>
                </a:solidFill>
                <a:latin typeface="Blinker Bold"/>
              </a:rPr>
              <a:t>Player Development:</a:t>
            </a:r>
            <a:r>
              <a:rPr lang="en-US" sz="1942">
                <a:solidFill>
                  <a:srgbClr val="000000"/>
                </a:solidFill>
                <a:latin typeface="Blinker"/>
              </a:rPr>
              <a:t> Helping young players grow and succeed by predicting how their value will change over time.</a:t>
            </a:r>
          </a:p>
          <a:p>
            <a:pPr>
              <a:lnSpc>
                <a:spcPts val="2330"/>
              </a:lnSpc>
              <a:spcBef>
                <a:spcPct val="0"/>
              </a:spcBef>
            </a:pPr>
            <a:endParaRPr lang="en-US" sz="1942">
              <a:solidFill>
                <a:srgbClr val="000000"/>
              </a:solidFill>
              <a:latin typeface="Blinker"/>
            </a:endParaRPr>
          </a:p>
          <a:p>
            <a:pPr marL="419310" lvl="1" indent="-209655">
              <a:lnSpc>
                <a:spcPts val="2330"/>
              </a:lnSpc>
              <a:spcBef>
                <a:spcPct val="0"/>
              </a:spcBef>
              <a:buFont typeface="Arial"/>
              <a:buChar char="•"/>
            </a:pPr>
            <a:r>
              <a:rPr lang="en-US" sz="1942">
                <a:solidFill>
                  <a:srgbClr val="000000"/>
                </a:solidFill>
                <a:latin typeface="Blinker Bold"/>
              </a:rPr>
              <a:t>Decision-Making:</a:t>
            </a:r>
            <a:r>
              <a:rPr lang="en-US" sz="1942">
                <a:solidFill>
                  <a:srgbClr val="000000"/>
                </a:solidFill>
                <a:latin typeface="Blinker"/>
              </a:rPr>
              <a:t> Using data to make informed decisions during player transfer negotiations.</a:t>
            </a:r>
          </a:p>
          <a:p>
            <a:pPr>
              <a:lnSpc>
                <a:spcPts val="2330"/>
              </a:lnSpc>
              <a:spcBef>
                <a:spcPct val="0"/>
              </a:spcBef>
            </a:pPr>
            <a:endParaRPr lang="en-US" sz="1942">
              <a:solidFill>
                <a:srgbClr val="000000"/>
              </a:solidFill>
              <a:latin typeface="Blinker"/>
            </a:endParaRPr>
          </a:p>
          <a:p>
            <a:pPr marL="419310" lvl="1" indent="-209655">
              <a:lnSpc>
                <a:spcPts val="2330"/>
              </a:lnSpc>
              <a:spcBef>
                <a:spcPct val="0"/>
              </a:spcBef>
              <a:buFont typeface="Arial"/>
              <a:buChar char="•"/>
            </a:pPr>
            <a:r>
              <a:rPr lang="en-US" sz="1942">
                <a:solidFill>
                  <a:srgbClr val="000000"/>
                </a:solidFill>
                <a:latin typeface="Blinker Bold"/>
              </a:rPr>
              <a:t>Risk Mitigation:</a:t>
            </a:r>
            <a:r>
              <a:rPr lang="en-US" sz="1942">
                <a:solidFill>
                  <a:srgbClr val="000000"/>
                </a:solidFill>
                <a:latin typeface="Blinker"/>
              </a:rPr>
              <a:t> Reducing risks by identifying players who are prone to injuries.</a:t>
            </a:r>
          </a:p>
          <a:p>
            <a:pPr>
              <a:lnSpc>
                <a:spcPts val="2330"/>
              </a:lnSpc>
              <a:spcBef>
                <a:spcPct val="0"/>
              </a:spcBef>
            </a:pPr>
            <a:endParaRPr lang="en-US" sz="1942">
              <a:solidFill>
                <a:srgbClr val="000000"/>
              </a:solidFill>
              <a:latin typeface="Blinker"/>
            </a:endParaRPr>
          </a:p>
          <a:p>
            <a:pPr marL="419310" lvl="1" indent="-209655">
              <a:lnSpc>
                <a:spcPts val="2330"/>
              </a:lnSpc>
              <a:spcBef>
                <a:spcPct val="0"/>
              </a:spcBef>
              <a:buFont typeface="Arial"/>
              <a:buChar char="•"/>
            </a:pPr>
            <a:r>
              <a:rPr lang="en-US" sz="1942">
                <a:solidFill>
                  <a:srgbClr val="000000"/>
                </a:solidFill>
                <a:latin typeface="Blinker Bold"/>
              </a:rPr>
              <a:t>Player Scouting</a:t>
            </a:r>
            <a:r>
              <a:rPr lang="en-US" sz="1942">
                <a:solidFill>
                  <a:srgbClr val="000000"/>
                </a:solidFill>
                <a:latin typeface="Blinker"/>
              </a:rPr>
              <a:t>: Predicting promising talents and future potential and Comparing between players features</a:t>
            </a:r>
          </a:p>
          <a:p>
            <a:pPr algn="ctr">
              <a:lnSpc>
                <a:spcPts val="2330"/>
              </a:lnSpc>
              <a:spcBef>
                <a:spcPct val="0"/>
              </a:spcBef>
            </a:pPr>
            <a:endParaRPr lang="en-US" sz="1942">
              <a:solidFill>
                <a:srgbClr val="000000"/>
              </a:solidFill>
              <a:latin typeface="Blinke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6411647"/>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487984" y="-3482306"/>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TextBox 6"/>
          <p:cNvSpPr txBox="1"/>
          <p:nvPr/>
        </p:nvSpPr>
        <p:spPr>
          <a:xfrm>
            <a:off x="250498" y="304800"/>
            <a:ext cx="4162752" cy="365485"/>
          </a:xfrm>
          <a:prstGeom prst="rect">
            <a:avLst/>
          </a:prstGeom>
        </p:spPr>
        <p:txBody>
          <a:bodyPr wrap="square" lIns="0" tIns="0" rIns="0" bIns="0" rtlCol="0" anchor="t">
            <a:spAutoFit/>
          </a:bodyPr>
          <a:lstStyle/>
          <a:p>
            <a:pPr>
              <a:lnSpc>
                <a:spcPts val="2999"/>
              </a:lnSpc>
              <a:spcBef>
                <a:spcPct val="0"/>
              </a:spcBef>
            </a:pPr>
            <a:r>
              <a:rPr lang="en-US" sz="2499" dirty="0">
                <a:solidFill>
                  <a:srgbClr val="000000"/>
                </a:solidFill>
                <a:latin typeface="Blinker Bold"/>
              </a:rPr>
              <a:t>Analytical Business Questions</a:t>
            </a:r>
          </a:p>
        </p:txBody>
      </p:sp>
      <p:sp>
        <p:nvSpPr>
          <p:cNvPr id="7" name="TextBox 7"/>
          <p:cNvSpPr txBox="1"/>
          <p:nvPr/>
        </p:nvSpPr>
        <p:spPr>
          <a:xfrm>
            <a:off x="417388" y="1684256"/>
            <a:ext cx="9061698" cy="3781425"/>
          </a:xfrm>
          <a:prstGeom prst="rect">
            <a:avLst/>
          </a:prstGeom>
        </p:spPr>
        <p:txBody>
          <a:bodyPr lIns="0" tIns="0" rIns="0" bIns="0" rtlCol="0" anchor="t">
            <a:spAutoFit/>
          </a:bodyPr>
          <a:lstStyle/>
          <a:p>
            <a:pPr algn="ctr">
              <a:lnSpc>
                <a:spcPts val="2499"/>
              </a:lnSpc>
            </a:pPr>
            <a:endParaRPr/>
          </a:p>
          <a:p>
            <a:pPr marL="449648" lvl="1" indent="-224824">
              <a:lnSpc>
                <a:spcPts val="2499"/>
              </a:lnSpc>
              <a:buFont typeface="Arial"/>
              <a:buChar char="•"/>
            </a:pPr>
            <a:r>
              <a:rPr lang="en-US" sz="2082">
                <a:solidFill>
                  <a:srgbClr val="000000"/>
                </a:solidFill>
                <a:latin typeface="Blinker Semi-Bold"/>
              </a:rPr>
              <a:t>Market Valuation</a:t>
            </a:r>
            <a:r>
              <a:rPr lang="en-US" sz="2082">
                <a:solidFill>
                  <a:srgbClr val="000000"/>
                </a:solidFill>
                <a:latin typeface="Blinker"/>
              </a:rPr>
              <a:t>: Tracking player price changes for market insights.</a:t>
            </a:r>
          </a:p>
          <a:p>
            <a:pPr>
              <a:lnSpc>
                <a:spcPts val="2499"/>
              </a:lnSpc>
            </a:pPr>
            <a:endParaRPr lang="en-US" sz="2082">
              <a:solidFill>
                <a:srgbClr val="000000"/>
              </a:solidFill>
              <a:latin typeface="Blinker"/>
            </a:endParaRPr>
          </a:p>
          <a:p>
            <a:pPr marL="449648" lvl="1" indent="-224824">
              <a:lnSpc>
                <a:spcPts val="2499"/>
              </a:lnSpc>
              <a:buFont typeface="Arial"/>
              <a:buChar char="•"/>
            </a:pPr>
            <a:r>
              <a:rPr lang="en-US" sz="2082">
                <a:solidFill>
                  <a:srgbClr val="000000"/>
                </a:solidFill>
                <a:latin typeface="Blinker Semi-Bold"/>
              </a:rPr>
              <a:t>Performance Trends</a:t>
            </a:r>
            <a:r>
              <a:rPr lang="en-US" sz="2082">
                <a:solidFill>
                  <a:srgbClr val="000000"/>
                </a:solidFill>
                <a:latin typeface="Blinker"/>
              </a:rPr>
              <a:t>: Identifying trends for informed decisions.</a:t>
            </a:r>
          </a:p>
          <a:p>
            <a:pPr algn="l">
              <a:lnSpc>
                <a:spcPts val="2499"/>
              </a:lnSpc>
            </a:pPr>
            <a:endParaRPr lang="en-US" sz="2082">
              <a:solidFill>
                <a:srgbClr val="000000"/>
              </a:solidFill>
              <a:latin typeface="Blinker"/>
            </a:endParaRPr>
          </a:p>
          <a:p>
            <a:pPr marL="449648" lvl="1" indent="-224824">
              <a:lnSpc>
                <a:spcPts val="2499"/>
              </a:lnSpc>
              <a:buFont typeface="Arial"/>
              <a:buChar char="•"/>
            </a:pPr>
            <a:r>
              <a:rPr lang="en-US" sz="2082">
                <a:solidFill>
                  <a:srgbClr val="000000"/>
                </a:solidFill>
                <a:latin typeface="Blinker Semi-Bold"/>
              </a:rPr>
              <a:t>Development Prospects</a:t>
            </a:r>
            <a:r>
              <a:rPr lang="en-US" sz="2082">
                <a:solidFill>
                  <a:srgbClr val="000000"/>
                </a:solidFill>
                <a:latin typeface="Blinker"/>
              </a:rPr>
              <a:t>: Assessing growth potential for player development.</a:t>
            </a:r>
          </a:p>
          <a:p>
            <a:pPr algn="l">
              <a:lnSpc>
                <a:spcPts val="2499"/>
              </a:lnSpc>
            </a:pPr>
            <a:endParaRPr lang="en-US" sz="2082">
              <a:solidFill>
                <a:srgbClr val="000000"/>
              </a:solidFill>
              <a:latin typeface="Blinker"/>
            </a:endParaRPr>
          </a:p>
          <a:p>
            <a:pPr marL="449648" lvl="1" indent="-224824">
              <a:lnSpc>
                <a:spcPts val="2499"/>
              </a:lnSpc>
              <a:buFont typeface="Arial"/>
              <a:buChar char="•"/>
            </a:pPr>
            <a:r>
              <a:rPr lang="en-US" sz="2082">
                <a:solidFill>
                  <a:srgbClr val="000000"/>
                </a:solidFill>
                <a:latin typeface="Blinker Semi-Bold"/>
              </a:rPr>
              <a:t>Market Opportunities</a:t>
            </a:r>
            <a:r>
              <a:rPr lang="en-US" sz="2082">
                <a:solidFill>
                  <a:srgbClr val="000000"/>
                </a:solidFill>
                <a:latin typeface="Blinker"/>
              </a:rPr>
              <a:t>: Spotting undervalued players and prospects.</a:t>
            </a:r>
          </a:p>
          <a:p>
            <a:pPr>
              <a:lnSpc>
                <a:spcPts val="2499"/>
              </a:lnSpc>
            </a:pPr>
            <a:endParaRPr lang="en-US" sz="2082">
              <a:solidFill>
                <a:srgbClr val="000000"/>
              </a:solidFill>
              <a:latin typeface="Blinker"/>
            </a:endParaRPr>
          </a:p>
          <a:p>
            <a:pPr marL="449648" lvl="1" indent="-224824">
              <a:lnSpc>
                <a:spcPts val="2499"/>
              </a:lnSpc>
              <a:buFont typeface="Arial"/>
              <a:buChar char="•"/>
            </a:pPr>
            <a:r>
              <a:rPr lang="en-US" sz="2082">
                <a:solidFill>
                  <a:srgbClr val="000000"/>
                </a:solidFill>
                <a:latin typeface="Blinker Bold"/>
              </a:rPr>
              <a:t>Monitoring player features</a:t>
            </a:r>
          </a:p>
          <a:p>
            <a:pPr>
              <a:lnSpc>
                <a:spcPts val="2499"/>
              </a:lnSpc>
            </a:pPr>
            <a:r>
              <a:rPr lang="en-US" sz="2082">
                <a:solidFill>
                  <a:srgbClr val="000000"/>
                </a:solidFill>
                <a:latin typeface="Blinker"/>
              </a:rPr>
              <a:t>          </a:t>
            </a:r>
          </a:p>
          <a:p>
            <a:pPr algn="ctr">
              <a:lnSpc>
                <a:spcPts val="2499"/>
              </a:lnSpc>
              <a:spcBef>
                <a:spcPct val="0"/>
              </a:spcBef>
            </a:pPr>
            <a:endParaRPr lang="en-US" sz="2082">
              <a:solidFill>
                <a:srgbClr val="000000"/>
              </a:solidFill>
              <a:latin typeface="Blinke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50" y="6580289"/>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grpSp>
        <p:nvGrpSpPr>
          <p:cNvPr id="4" name="Group 4"/>
          <p:cNvGrpSpPr/>
          <p:nvPr/>
        </p:nvGrpSpPr>
        <p:grpSpPr>
          <a:xfrm rot="-5400000">
            <a:off x="4614900" y="-3268692"/>
            <a:ext cx="47625" cy="8522597"/>
            <a:chOff x="0" y="0"/>
            <a:chExt cx="2647" cy="473771"/>
          </a:xfrm>
        </p:grpSpPr>
        <p:sp>
          <p:nvSpPr>
            <p:cNvPr id="5" name="Freeform 5"/>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6" name="Freeform 6"/>
          <p:cNvSpPr/>
          <p:nvPr/>
        </p:nvSpPr>
        <p:spPr>
          <a:xfrm>
            <a:off x="4511796" y="3667544"/>
            <a:ext cx="4782105" cy="2816856"/>
          </a:xfrm>
          <a:custGeom>
            <a:avLst/>
            <a:gdLst/>
            <a:ahLst/>
            <a:cxnLst/>
            <a:rect l="l" t="t" r="r" b="b"/>
            <a:pathLst>
              <a:path w="4782105" h="2816856">
                <a:moveTo>
                  <a:pt x="0" y="0"/>
                </a:moveTo>
                <a:lnTo>
                  <a:pt x="4782105" y="0"/>
                </a:lnTo>
                <a:lnTo>
                  <a:pt x="4782105" y="2816856"/>
                </a:lnTo>
                <a:lnTo>
                  <a:pt x="0" y="2816856"/>
                </a:lnTo>
                <a:lnTo>
                  <a:pt x="0" y="0"/>
                </a:lnTo>
                <a:close/>
              </a:path>
            </a:pathLst>
          </a:custGeom>
          <a:blipFill>
            <a:blip r:embed="rId2"/>
            <a:stretch>
              <a:fillRect/>
            </a:stretch>
          </a:blipFill>
        </p:spPr>
        <p:txBody>
          <a:bodyPr/>
          <a:lstStyle/>
          <a:p>
            <a:endParaRPr lang="en-US"/>
          </a:p>
        </p:txBody>
      </p:sp>
      <p:sp>
        <p:nvSpPr>
          <p:cNvPr id="7" name="Freeform 7"/>
          <p:cNvSpPr/>
          <p:nvPr/>
        </p:nvSpPr>
        <p:spPr>
          <a:xfrm>
            <a:off x="710510" y="3706472"/>
            <a:ext cx="3026452" cy="2777928"/>
          </a:xfrm>
          <a:custGeom>
            <a:avLst/>
            <a:gdLst/>
            <a:ahLst/>
            <a:cxnLst/>
            <a:rect l="l" t="t" r="r" b="b"/>
            <a:pathLst>
              <a:path w="3026452" h="2777928">
                <a:moveTo>
                  <a:pt x="0" y="0"/>
                </a:moveTo>
                <a:lnTo>
                  <a:pt x="3026451" y="0"/>
                </a:lnTo>
                <a:lnTo>
                  <a:pt x="3026451" y="2777928"/>
                </a:lnTo>
                <a:lnTo>
                  <a:pt x="0" y="2777928"/>
                </a:lnTo>
                <a:lnTo>
                  <a:pt x="0" y="0"/>
                </a:lnTo>
                <a:close/>
              </a:path>
            </a:pathLst>
          </a:custGeom>
          <a:blipFill>
            <a:blip r:embed="rId3"/>
            <a:stretch>
              <a:fillRect l="-3796" r="-3796"/>
            </a:stretch>
          </a:blipFill>
        </p:spPr>
        <p:txBody>
          <a:bodyPr/>
          <a:lstStyle/>
          <a:p>
            <a:endParaRPr lang="en-US"/>
          </a:p>
        </p:txBody>
      </p:sp>
      <p:sp>
        <p:nvSpPr>
          <p:cNvPr id="8" name="Freeform 8"/>
          <p:cNvSpPr/>
          <p:nvPr/>
        </p:nvSpPr>
        <p:spPr>
          <a:xfrm>
            <a:off x="377414" y="1595974"/>
            <a:ext cx="9135297" cy="1976320"/>
          </a:xfrm>
          <a:custGeom>
            <a:avLst/>
            <a:gdLst/>
            <a:ahLst/>
            <a:cxnLst/>
            <a:rect l="l" t="t" r="r" b="b"/>
            <a:pathLst>
              <a:path w="9135297" h="1976320">
                <a:moveTo>
                  <a:pt x="0" y="0"/>
                </a:moveTo>
                <a:lnTo>
                  <a:pt x="9135297" y="0"/>
                </a:lnTo>
                <a:lnTo>
                  <a:pt x="9135297" y="1976320"/>
                </a:lnTo>
                <a:lnTo>
                  <a:pt x="0" y="1976320"/>
                </a:lnTo>
                <a:lnTo>
                  <a:pt x="0" y="0"/>
                </a:lnTo>
                <a:close/>
              </a:path>
            </a:pathLst>
          </a:custGeom>
          <a:blipFill>
            <a:blip r:embed="rId4"/>
            <a:stretch>
              <a:fillRect/>
            </a:stretch>
          </a:blipFill>
        </p:spPr>
        <p:txBody>
          <a:bodyPr/>
          <a:lstStyle/>
          <a:p>
            <a:endParaRPr lang="en-US"/>
          </a:p>
        </p:txBody>
      </p:sp>
      <p:sp>
        <p:nvSpPr>
          <p:cNvPr id="9" name="TextBox 9"/>
          <p:cNvSpPr txBox="1"/>
          <p:nvPr/>
        </p:nvSpPr>
        <p:spPr>
          <a:xfrm>
            <a:off x="377414" y="240124"/>
            <a:ext cx="9519061" cy="885825"/>
          </a:xfrm>
          <a:prstGeom prst="rect">
            <a:avLst/>
          </a:prstGeom>
        </p:spPr>
        <p:txBody>
          <a:bodyPr lIns="0" tIns="0" rIns="0" bIns="0" rtlCol="0" anchor="t">
            <a:spAutoFit/>
          </a:bodyPr>
          <a:lstStyle/>
          <a:p>
            <a:pPr>
              <a:lnSpc>
                <a:spcPts val="2399"/>
              </a:lnSpc>
              <a:spcBef>
                <a:spcPct val="0"/>
              </a:spcBef>
            </a:pPr>
            <a:r>
              <a:rPr lang="en-US" sz="1999">
                <a:solidFill>
                  <a:srgbClr val="000000"/>
                </a:solidFill>
                <a:latin typeface="Blinker Bold"/>
              </a:rPr>
              <a:t>Comparative Analysis: Comparing player profiles to make data-driven decisions when choosing new signings.</a:t>
            </a:r>
          </a:p>
          <a:p>
            <a:pPr>
              <a:lnSpc>
                <a:spcPts val="2399"/>
              </a:lnSpc>
              <a:spcBef>
                <a:spcPct val="0"/>
              </a:spcBef>
            </a:pPr>
            <a:endParaRPr lang="en-US" sz="1999">
              <a:solidFill>
                <a:srgbClr val="000000"/>
              </a:solidFill>
              <a:latin typeface="Blinker Bo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6295" y="233305"/>
            <a:ext cx="3298036" cy="5997022"/>
          </a:xfrm>
          <a:custGeom>
            <a:avLst/>
            <a:gdLst/>
            <a:ahLst/>
            <a:cxnLst/>
            <a:rect l="l" t="t" r="r" b="b"/>
            <a:pathLst>
              <a:path w="3298036" h="5997022">
                <a:moveTo>
                  <a:pt x="0" y="0"/>
                </a:moveTo>
                <a:lnTo>
                  <a:pt x="3298036" y="0"/>
                </a:lnTo>
                <a:lnTo>
                  <a:pt x="3298036" y="5997022"/>
                </a:lnTo>
                <a:lnTo>
                  <a:pt x="0" y="5997022"/>
                </a:lnTo>
                <a:lnTo>
                  <a:pt x="0" y="0"/>
                </a:lnTo>
                <a:close/>
              </a:path>
            </a:pathLst>
          </a:custGeom>
          <a:blipFill>
            <a:blip r:embed="rId2"/>
            <a:stretch>
              <a:fillRect l="-7424" r="-2779" b="-7005"/>
            </a:stretch>
          </a:blipFill>
          <a:ln w="38100" cap="sq">
            <a:solidFill>
              <a:srgbClr val="000000"/>
            </a:solidFill>
            <a:prstDash val="solid"/>
            <a:miter/>
          </a:ln>
        </p:spPr>
        <p:txBody>
          <a:bodyPr/>
          <a:lstStyle/>
          <a:p>
            <a:endParaRPr lang="en-US"/>
          </a:p>
        </p:txBody>
      </p:sp>
      <p:sp>
        <p:nvSpPr>
          <p:cNvPr id="3" name="Freeform 3"/>
          <p:cNvSpPr/>
          <p:nvPr/>
        </p:nvSpPr>
        <p:spPr>
          <a:xfrm>
            <a:off x="3629106" y="233305"/>
            <a:ext cx="3102014" cy="6193235"/>
          </a:xfrm>
          <a:custGeom>
            <a:avLst/>
            <a:gdLst/>
            <a:ahLst/>
            <a:cxnLst/>
            <a:rect l="l" t="t" r="r" b="b"/>
            <a:pathLst>
              <a:path w="3102014" h="6193235">
                <a:moveTo>
                  <a:pt x="0" y="0"/>
                </a:moveTo>
                <a:lnTo>
                  <a:pt x="3102014" y="0"/>
                </a:lnTo>
                <a:lnTo>
                  <a:pt x="3102014" y="6193235"/>
                </a:lnTo>
                <a:lnTo>
                  <a:pt x="0" y="6193235"/>
                </a:lnTo>
                <a:lnTo>
                  <a:pt x="0" y="0"/>
                </a:lnTo>
                <a:close/>
              </a:path>
            </a:pathLst>
          </a:custGeom>
          <a:blipFill>
            <a:blip r:embed="rId3"/>
            <a:stretch>
              <a:fillRect t="-4411" b="-4411"/>
            </a:stretch>
          </a:blipFill>
        </p:spPr>
        <p:txBody>
          <a:bodyPr/>
          <a:lstStyle/>
          <a:p>
            <a:endParaRPr lang="en-US"/>
          </a:p>
        </p:txBody>
      </p:sp>
      <p:sp>
        <p:nvSpPr>
          <p:cNvPr id="4" name="Freeform 4"/>
          <p:cNvSpPr/>
          <p:nvPr/>
        </p:nvSpPr>
        <p:spPr>
          <a:xfrm>
            <a:off x="6834298" y="230322"/>
            <a:ext cx="2911825" cy="6397355"/>
          </a:xfrm>
          <a:custGeom>
            <a:avLst/>
            <a:gdLst/>
            <a:ahLst/>
            <a:cxnLst/>
            <a:rect l="l" t="t" r="r" b="b"/>
            <a:pathLst>
              <a:path w="2911825" h="6397355">
                <a:moveTo>
                  <a:pt x="0" y="0"/>
                </a:moveTo>
                <a:lnTo>
                  <a:pt x="2911825" y="0"/>
                </a:lnTo>
                <a:lnTo>
                  <a:pt x="2911825" y="6397356"/>
                </a:lnTo>
                <a:lnTo>
                  <a:pt x="0" y="6397356"/>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6295" y="233305"/>
            <a:ext cx="3298036" cy="5997022"/>
          </a:xfrm>
          <a:custGeom>
            <a:avLst/>
            <a:gdLst/>
            <a:ahLst/>
            <a:cxnLst/>
            <a:rect l="l" t="t" r="r" b="b"/>
            <a:pathLst>
              <a:path w="3298036" h="5997022">
                <a:moveTo>
                  <a:pt x="0" y="0"/>
                </a:moveTo>
                <a:lnTo>
                  <a:pt x="3298036" y="0"/>
                </a:lnTo>
                <a:lnTo>
                  <a:pt x="3298036" y="5997022"/>
                </a:lnTo>
                <a:lnTo>
                  <a:pt x="0" y="5997022"/>
                </a:lnTo>
                <a:lnTo>
                  <a:pt x="0" y="0"/>
                </a:lnTo>
                <a:close/>
              </a:path>
            </a:pathLst>
          </a:custGeom>
          <a:blipFill>
            <a:blip r:embed="rId2"/>
            <a:stretch>
              <a:fillRect l="-7424" r="-2779" b="-7005"/>
            </a:stretch>
          </a:blipFill>
        </p:spPr>
        <p:txBody>
          <a:bodyPr/>
          <a:lstStyle/>
          <a:p>
            <a:endParaRPr lang="en-US"/>
          </a:p>
        </p:txBody>
      </p:sp>
      <p:sp>
        <p:nvSpPr>
          <p:cNvPr id="3" name="Freeform 3"/>
          <p:cNvSpPr/>
          <p:nvPr/>
        </p:nvSpPr>
        <p:spPr>
          <a:xfrm>
            <a:off x="3628307" y="434443"/>
            <a:ext cx="3102014" cy="6193235"/>
          </a:xfrm>
          <a:custGeom>
            <a:avLst/>
            <a:gdLst/>
            <a:ahLst/>
            <a:cxnLst/>
            <a:rect l="l" t="t" r="r" b="b"/>
            <a:pathLst>
              <a:path w="3102014" h="6193235">
                <a:moveTo>
                  <a:pt x="0" y="0"/>
                </a:moveTo>
                <a:lnTo>
                  <a:pt x="3102014" y="0"/>
                </a:lnTo>
                <a:lnTo>
                  <a:pt x="3102014" y="6193235"/>
                </a:lnTo>
                <a:lnTo>
                  <a:pt x="0" y="6193235"/>
                </a:lnTo>
                <a:lnTo>
                  <a:pt x="0" y="0"/>
                </a:lnTo>
                <a:close/>
              </a:path>
            </a:pathLst>
          </a:custGeom>
          <a:blipFill>
            <a:blip r:embed="rId3"/>
            <a:stretch>
              <a:fillRect t="-4411" b="-4411"/>
            </a:stretch>
          </a:blipFill>
          <a:ln w="38100" cap="sq">
            <a:solidFill>
              <a:srgbClr val="000000"/>
            </a:solidFill>
            <a:prstDash val="solid"/>
            <a:miter/>
          </a:ln>
        </p:spPr>
        <p:txBody>
          <a:bodyPr/>
          <a:lstStyle/>
          <a:p>
            <a:endParaRPr lang="en-US"/>
          </a:p>
        </p:txBody>
      </p:sp>
      <p:sp>
        <p:nvSpPr>
          <p:cNvPr id="4" name="Freeform 4"/>
          <p:cNvSpPr/>
          <p:nvPr/>
        </p:nvSpPr>
        <p:spPr>
          <a:xfrm>
            <a:off x="6834298" y="230322"/>
            <a:ext cx="2911825" cy="6397355"/>
          </a:xfrm>
          <a:custGeom>
            <a:avLst/>
            <a:gdLst/>
            <a:ahLst/>
            <a:cxnLst/>
            <a:rect l="l" t="t" r="r" b="b"/>
            <a:pathLst>
              <a:path w="2911825" h="6397355">
                <a:moveTo>
                  <a:pt x="0" y="0"/>
                </a:moveTo>
                <a:lnTo>
                  <a:pt x="2911825" y="0"/>
                </a:lnTo>
                <a:lnTo>
                  <a:pt x="2911825" y="6397356"/>
                </a:lnTo>
                <a:lnTo>
                  <a:pt x="0" y="6397356"/>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6295" y="233305"/>
            <a:ext cx="3298036" cy="5997022"/>
          </a:xfrm>
          <a:custGeom>
            <a:avLst/>
            <a:gdLst/>
            <a:ahLst/>
            <a:cxnLst/>
            <a:rect l="l" t="t" r="r" b="b"/>
            <a:pathLst>
              <a:path w="3298036" h="5997022">
                <a:moveTo>
                  <a:pt x="0" y="0"/>
                </a:moveTo>
                <a:lnTo>
                  <a:pt x="3298036" y="0"/>
                </a:lnTo>
                <a:lnTo>
                  <a:pt x="3298036" y="5997022"/>
                </a:lnTo>
                <a:lnTo>
                  <a:pt x="0" y="5997022"/>
                </a:lnTo>
                <a:lnTo>
                  <a:pt x="0" y="0"/>
                </a:lnTo>
                <a:close/>
              </a:path>
            </a:pathLst>
          </a:custGeom>
          <a:blipFill>
            <a:blip r:embed="rId2"/>
            <a:stretch>
              <a:fillRect l="-7424" r="-2779" b="-7005"/>
            </a:stretch>
          </a:blipFill>
        </p:spPr>
        <p:txBody>
          <a:bodyPr/>
          <a:lstStyle/>
          <a:p>
            <a:endParaRPr lang="en-US"/>
          </a:p>
        </p:txBody>
      </p:sp>
      <p:sp>
        <p:nvSpPr>
          <p:cNvPr id="3" name="Freeform 3"/>
          <p:cNvSpPr/>
          <p:nvPr/>
        </p:nvSpPr>
        <p:spPr>
          <a:xfrm>
            <a:off x="3628307" y="0"/>
            <a:ext cx="3102014" cy="6193235"/>
          </a:xfrm>
          <a:custGeom>
            <a:avLst/>
            <a:gdLst/>
            <a:ahLst/>
            <a:cxnLst/>
            <a:rect l="l" t="t" r="r" b="b"/>
            <a:pathLst>
              <a:path w="3102014" h="6193235">
                <a:moveTo>
                  <a:pt x="0" y="0"/>
                </a:moveTo>
                <a:lnTo>
                  <a:pt x="3102014" y="0"/>
                </a:lnTo>
                <a:lnTo>
                  <a:pt x="3102014" y="6193235"/>
                </a:lnTo>
                <a:lnTo>
                  <a:pt x="0" y="6193235"/>
                </a:lnTo>
                <a:lnTo>
                  <a:pt x="0" y="0"/>
                </a:lnTo>
                <a:close/>
              </a:path>
            </a:pathLst>
          </a:custGeom>
          <a:blipFill>
            <a:blip r:embed="rId3"/>
            <a:stretch>
              <a:fillRect t="-4411" b="-4411"/>
            </a:stretch>
          </a:blipFill>
          <a:ln cap="sq">
            <a:noFill/>
            <a:prstDash val="solid"/>
            <a:miter/>
          </a:ln>
        </p:spPr>
        <p:txBody>
          <a:bodyPr/>
          <a:lstStyle/>
          <a:p>
            <a:endParaRPr lang="en-US"/>
          </a:p>
        </p:txBody>
      </p:sp>
      <p:sp>
        <p:nvSpPr>
          <p:cNvPr id="4" name="Freeform 4"/>
          <p:cNvSpPr/>
          <p:nvPr/>
        </p:nvSpPr>
        <p:spPr>
          <a:xfrm>
            <a:off x="6834298" y="230322"/>
            <a:ext cx="2911825" cy="6397355"/>
          </a:xfrm>
          <a:custGeom>
            <a:avLst/>
            <a:gdLst/>
            <a:ahLst/>
            <a:cxnLst/>
            <a:rect l="l" t="t" r="r" b="b"/>
            <a:pathLst>
              <a:path w="2911825" h="6397355">
                <a:moveTo>
                  <a:pt x="0" y="0"/>
                </a:moveTo>
                <a:lnTo>
                  <a:pt x="2911825" y="0"/>
                </a:lnTo>
                <a:lnTo>
                  <a:pt x="2911825" y="6397356"/>
                </a:lnTo>
                <a:lnTo>
                  <a:pt x="0" y="6397356"/>
                </a:lnTo>
                <a:lnTo>
                  <a:pt x="0" y="0"/>
                </a:lnTo>
                <a:close/>
              </a:path>
            </a:pathLst>
          </a:custGeom>
          <a:blipFill>
            <a:blip r:embed="rId4"/>
            <a:stretch>
              <a:fillRect/>
            </a:stretch>
          </a:blipFill>
          <a:ln w="38100" cap="sq">
            <a:solidFill>
              <a:srgbClr val="000000"/>
            </a:solidFill>
            <a:prstDash val="solid"/>
            <a:miter/>
          </a:ln>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91990" y="490537"/>
            <a:ext cx="5493445" cy="428625"/>
          </a:xfrm>
          <a:prstGeom prst="rect">
            <a:avLst/>
          </a:prstGeom>
        </p:spPr>
        <p:txBody>
          <a:bodyPr lIns="0" tIns="0" rIns="0" bIns="0" rtlCol="0" anchor="t">
            <a:spAutoFit/>
          </a:bodyPr>
          <a:lstStyle/>
          <a:p>
            <a:pPr algn="ctr">
              <a:lnSpc>
                <a:spcPts val="3359"/>
              </a:lnSpc>
              <a:spcBef>
                <a:spcPct val="0"/>
              </a:spcBef>
            </a:pPr>
            <a:r>
              <a:rPr lang="en-US" sz="2799">
                <a:solidFill>
                  <a:srgbClr val="FFFFFF"/>
                </a:solidFill>
                <a:latin typeface="Blinker"/>
              </a:rPr>
              <a:t>Football Player Scouting and Analysis</a:t>
            </a:r>
          </a:p>
        </p:txBody>
      </p:sp>
      <p:sp>
        <p:nvSpPr>
          <p:cNvPr id="3" name="TextBox 3"/>
          <p:cNvSpPr txBox="1"/>
          <p:nvPr/>
        </p:nvSpPr>
        <p:spPr>
          <a:xfrm>
            <a:off x="685800" y="321448"/>
            <a:ext cx="7429785" cy="2686050"/>
          </a:xfrm>
          <a:prstGeom prst="rect">
            <a:avLst/>
          </a:prstGeom>
        </p:spPr>
        <p:txBody>
          <a:bodyPr lIns="0" tIns="0" rIns="0" bIns="0" rtlCol="0" anchor="t">
            <a:spAutoFit/>
          </a:bodyPr>
          <a:lstStyle/>
          <a:p>
            <a:pPr algn="just">
              <a:lnSpc>
                <a:spcPts val="3556"/>
              </a:lnSpc>
            </a:pPr>
            <a:r>
              <a:rPr lang="en-US" sz="2964">
                <a:solidFill>
                  <a:srgbClr val="000000"/>
                </a:solidFill>
                <a:latin typeface="Blinker Bold"/>
              </a:rPr>
              <a:t>The Challenge ...</a:t>
            </a:r>
          </a:p>
          <a:p>
            <a:pPr algn="just">
              <a:lnSpc>
                <a:spcPts val="3556"/>
              </a:lnSpc>
            </a:pPr>
            <a:endParaRPr lang="en-US" sz="2964">
              <a:solidFill>
                <a:srgbClr val="000000"/>
              </a:solidFill>
              <a:latin typeface="Blinker Bold"/>
            </a:endParaRPr>
          </a:p>
          <a:p>
            <a:pPr algn="just">
              <a:lnSpc>
                <a:spcPts val="3556"/>
              </a:lnSpc>
            </a:pPr>
            <a:endParaRPr lang="en-US" sz="2964">
              <a:solidFill>
                <a:srgbClr val="000000"/>
              </a:solidFill>
              <a:latin typeface="Blinker Bold"/>
            </a:endParaRPr>
          </a:p>
          <a:p>
            <a:pPr>
              <a:lnSpc>
                <a:spcPts val="3556"/>
              </a:lnSpc>
            </a:pPr>
            <a:endParaRPr lang="en-US" sz="2964">
              <a:solidFill>
                <a:srgbClr val="000000"/>
              </a:solidFill>
              <a:latin typeface="Blinker Bold"/>
            </a:endParaRPr>
          </a:p>
          <a:p>
            <a:pPr>
              <a:lnSpc>
                <a:spcPts val="3556"/>
              </a:lnSpc>
            </a:pPr>
            <a:r>
              <a:rPr lang="en-US" sz="2964">
                <a:solidFill>
                  <a:srgbClr val="000000"/>
                </a:solidFill>
                <a:latin typeface="Blinker Bold"/>
              </a:rPr>
              <a:t> </a:t>
            </a:r>
          </a:p>
          <a:p>
            <a:pPr>
              <a:lnSpc>
                <a:spcPts val="3556"/>
              </a:lnSpc>
              <a:spcBef>
                <a:spcPct val="0"/>
              </a:spcBef>
            </a:pPr>
            <a:endParaRPr lang="en-US" sz="2964">
              <a:solidFill>
                <a:srgbClr val="000000"/>
              </a:solidFill>
              <a:latin typeface="Blinker Bold"/>
            </a:endParaRPr>
          </a:p>
        </p:txBody>
      </p:sp>
      <p:grpSp>
        <p:nvGrpSpPr>
          <p:cNvPr id="4" name="Group 4"/>
          <p:cNvGrpSpPr/>
          <p:nvPr/>
        </p:nvGrpSpPr>
        <p:grpSpPr>
          <a:xfrm>
            <a:off x="-12700" y="6085201"/>
            <a:ext cx="9902825" cy="1159230"/>
            <a:chOff x="0" y="0"/>
            <a:chExt cx="13203767" cy="1545640"/>
          </a:xfrm>
        </p:grpSpPr>
        <p:sp>
          <p:nvSpPr>
            <p:cNvPr id="5" name="Freeform 5"/>
            <p:cNvSpPr/>
            <p:nvPr/>
          </p:nvSpPr>
          <p:spPr>
            <a:xfrm>
              <a:off x="0" y="0"/>
              <a:ext cx="13203810" cy="1545592"/>
            </a:xfrm>
            <a:custGeom>
              <a:avLst/>
              <a:gdLst/>
              <a:ahLst/>
              <a:cxnLst/>
              <a:rect l="l" t="t" r="r" b="b"/>
              <a:pathLst>
                <a:path w="13203810" h="1545592">
                  <a:moveTo>
                    <a:pt x="0" y="0"/>
                  </a:moveTo>
                  <a:lnTo>
                    <a:pt x="13203810" y="0"/>
                  </a:lnTo>
                  <a:lnTo>
                    <a:pt x="13203810" y="1545592"/>
                  </a:lnTo>
                  <a:lnTo>
                    <a:pt x="0" y="1545592"/>
                  </a:lnTo>
                  <a:close/>
                </a:path>
              </a:pathLst>
            </a:custGeom>
            <a:solidFill>
              <a:srgbClr val="193EB0"/>
            </a:solidFill>
          </p:spPr>
          <p:txBody>
            <a:bodyPr/>
            <a:lstStyle/>
            <a:p>
              <a:endParaRPr lang="en-US"/>
            </a:p>
          </p:txBody>
        </p:sp>
      </p:grpSp>
      <p:grpSp>
        <p:nvGrpSpPr>
          <p:cNvPr id="6" name="Group 6"/>
          <p:cNvGrpSpPr/>
          <p:nvPr/>
        </p:nvGrpSpPr>
        <p:grpSpPr>
          <a:xfrm rot="-5400000">
            <a:off x="4914900" y="-3365948"/>
            <a:ext cx="47625" cy="8522597"/>
            <a:chOff x="0" y="0"/>
            <a:chExt cx="2647" cy="473771"/>
          </a:xfrm>
        </p:grpSpPr>
        <p:sp>
          <p:nvSpPr>
            <p:cNvPr id="7" name="Freeform 7"/>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8" name="TextBox 8"/>
          <p:cNvSpPr txBox="1"/>
          <p:nvPr/>
        </p:nvSpPr>
        <p:spPr>
          <a:xfrm>
            <a:off x="975009" y="1841968"/>
            <a:ext cx="7946457" cy="460915"/>
          </a:xfrm>
          <a:prstGeom prst="rect">
            <a:avLst/>
          </a:prstGeom>
        </p:spPr>
        <p:txBody>
          <a:bodyPr lIns="0" tIns="0" rIns="0" bIns="0" rtlCol="0" anchor="t">
            <a:spAutoFit/>
          </a:bodyPr>
          <a:lstStyle/>
          <a:p>
            <a:pPr>
              <a:lnSpc>
                <a:spcPts val="3763"/>
              </a:lnSpc>
            </a:pPr>
            <a:r>
              <a:rPr lang="en-US" sz="2687">
                <a:solidFill>
                  <a:srgbClr val="000000"/>
                </a:solidFill>
                <a:latin typeface="Canva Sans"/>
              </a:rPr>
              <a:t>“Making Informed Decisions in a Dynamic Sport”</a:t>
            </a:r>
          </a:p>
        </p:txBody>
      </p:sp>
      <p:sp>
        <p:nvSpPr>
          <p:cNvPr id="9" name="TextBox 9"/>
          <p:cNvSpPr txBox="1"/>
          <p:nvPr/>
        </p:nvSpPr>
        <p:spPr>
          <a:xfrm>
            <a:off x="1329751" y="3192775"/>
            <a:ext cx="7217922" cy="1702027"/>
          </a:xfrm>
          <a:prstGeom prst="rect">
            <a:avLst/>
          </a:prstGeom>
        </p:spPr>
        <p:txBody>
          <a:bodyPr lIns="0" tIns="0" rIns="0" bIns="0" rtlCol="0" anchor="t">
            <a:spAutoFit/>
          </a:bodyPr>
          <a:lstStyle/>
          <a:p>
            <a:pPr marL="412169" lvl="1" indent="-206084" algn="ctr">
              <a:lnSpc>
                <a:spcPts val="2290"/>
              </a:lnSpc>
              <a:spcBef>
                <a:spcPct val="0"/>
              </a:spcBef>
              <a:buFont typeface="Arial"/>
              <a:buChar char="•"/>
            </a:pPr>
            <a:r>
              <a:rPr lang="en-US" sz="1909">
                <a:solidFill>
                  <a:srgbClr val="000000"/>
                </a:solidFill>
                <a:latin typeface="Blinker"/>
              </a:rPr>
              <a:t>High Expenditure: Clubs spend heavily on expensive players.</a:t>
            </a:r>
          </a:p>
          <a:p>
            <a:pPr algn="ctr">
              <a:lnSpc>
                <a:spcPts val="2290"/>
              </a:lnSpc>
              <a:spcBef>
                <a:spcPct val="0"/>
              </a:spcBef>
            </a:pPr>
            <a:endParaRPr lang="en-US" sz="1909">
              <a:solidFill>
                <a:srgbClr val="000000"/>
              </a:solidFill>
              <a:latin typeface="Blinker"/>
            </a:endParaRPr>
          </a:p>
          <a:p>
            <a:pPr marL="412169" lvl="1" indent="-206084" algn="ctr">
              <a:lnSpc>
                <a:spcPts val="2290"/>
              </a:lnSpc>
              <a:spcBef>
                <a:spcPct val="0"/>
              </a:spcBef>
              <a:buFont typeface="Arial"/>
              <a:buChar char="•"/>
            </a:pPr>
            <a:r>
              <a:rPr lang="en-US" sz="1909">
                <a:solidFill>
                  <a:srgbClr val="000000"/>
                </a:solidFill>
                <a:latin typeface="Blinker"/>
              </a:rPr>
              <a:t>Lack of Emerging Talent: There's a need for nurturing young talents.</a:t>
            </a:r>
          </a:p>
          <a:p>
            <a:pPr algn="ctr">
              <a:lnSpc>
                <a:spcPts val="2290"/>
              </a:lnSpc>
              <a:spcBef>
                <a:spcPct val="0"/>
              </a:spcBef>
            </a:pPr>
            <a:endParaRPr lang="en-US" sz="1909">
              <a:solidFill>
                <a:srgbClr val="000000"/>
              </a:solidFill>
              <a:latin typeface="Blinker"/>
            </a:endParaRPr>
          </a:p>
          <a:p>
            <a:pPr marL="412169" lvl="1" indent="-206084" algn="ctr">
              <a:lnSpc>
                <a:spcPts val="2290"/>
              </a:lnSpc>
              <a:spcBef>
                <a:spcPct val="0"/>
              </a:spcBef>
              <a:buFont typeface="Arial"/>
              <a:buChar char="•"/>
            </a:pPr>
            <a:r>
              <a:rPr lang="en-US" sz="1909">
                <a:solidFill>
                  <a:srgbClr val="000000"/>
                </a:solidFill>
                <a:latin typeface="Blinker"/>
              </a:rPr>
              <a:t>Balancing Investments: Striking a balance between established and emerging players is essential.</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594" y="288239"/>
            <a:ext cx="9921069" cy="6433099"/>
          </a:xfrm>
          <a:custGeom>
            <a:avLst/>
            <a:gdLst/>
            <a:ahLst/>
            <a:cxnLst/>
            <a:rect l="l" t="t" r="r" b="b"/>
            <a:pathLst>
              <a:path w="9921069" h="6433099">
                <a:moveTo>
                  <a:pt x="0" y="0"/>
                </a:moveTo>
                <a:lnTo>
                  <a:pt x="9921069" y="0"/>
                </a:lnTo>
                <a:lnTo>
                  <a:pt x="9921069" y="6433099"/>
                </a:lnTo>
                <a:lnTo>
                  <a:pt x="0" y="6433099"/>
                </a:lnTo>
                <a:lnTo>
                  <a:pt x="0" y="0"/>
                </a:lnTo>
                <a:close/>
              </a:path>
            </a:pathLst>
          </a:custGeom>
          <a:blipFill>
            <a:blip r:embed="rId2"/>
            <a:stretch>
              <a:fillRect l="-1467" r="-14108" b="-260"/>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91990" y="490537"/>
            <a:ext cx="5493445" cy="428625"/>
          </a:xfrm>
          <a:prstGeom prst="rect">
            <a:avLst/>
          </a:prstGeom>
        </p:spPr>
        <p:txBody>
          <a:bodyPr lIns="0" tIns="0" rIns="0" bIns="0" rtlCol="0" anchor="t">
            <a:spAutoFit/>
          </a:bodyPr>
          <a:lstStyle/>
          <a:p>
            <a:pPr algn="ctr">
              <a:lnSpc>
                <a:spcPts val="3359"/>
              </a:lnSpc>
              <a:spcBef>
                <a:spcPct val="0"/>
              </a:spcBef>
            </a:pPr>
            <a:r>
              <a:rPr lang="en-US" sz="2799">
                <a:solidFill>
                  <a:srgbClr val="FFFFFF"/>
                </a:solidFill>
                <a:latin typeface="Blinker"/>
              </a:rPr>
              <a:t>Football Player Scouting and Analysis</a:t>
            </a:r>
          </a:p>
        </p:txBody>
      </p:sp>
      <p:sp>
        <p:nvSpPr>
          <p:cNvPr id="3" name="TextBox 3"/>
          <p:cNvSpPr txBox="1"/>
          <p:nvPr/>
        </p:nvSpPr>
        <p:spPr>
          <a:xfrm>
            <a:off x="677414" y="331234"/>
            <a:ext cx="7429785" cy="2686050"/>
          </a:xfrm>
          <a:prstGeom prst="rect">
            <a:avLst/>
          </a:prstGeom>
        </p:spPr>
        <p:txBody>
          <a:bodyPr lIns="0" tIns="0" rIns="0" bIns="0" rtlCol="0" anchor="t">
            <a:spAutoFit/>
          </a:bodyPr>
          <a:lstStyle/>
          <a:p>
            <a:pPr algn="just">
              <a:lnSpc>
                <a:spcPts val="3556"/>
              </a:lnSpc>
            </a:pPr>
            <a:r>
              <a:rPr lang="en-US" sz="2964">
                <a:solidFill>
                  <a:srgbClr val="000000"/>
                </a:solidFill>
                <a:latin typeface="Blinker Bold"/>
              </a:rPr>
              <a:t>Examples</a:t>
            </a:r>
          </a:p>
          <a:p>
            <a:pPr algn="just">
              <a:lnSpc>
                <a:spcPts val="3556"/>
              </a:lnSpc>
            </a:pPr>
            <a:endParaRPr lang="en-US" sz="2964">
              <a:solidFill>
                <a:srgbClr val="000000"/>
              </a:solidFill>
              <a:latin typeface="Blinker Bold"/>
            </a:endParaRPr>
          </a:p>
          <a:p>
            <a:pPr algn="just">
              <a:lnSpc>
                <a:spcPts val="3556"/>
              </a:lnSpc>
            </a:pPr>
            <a:endParaRPr lang="en-US" sz="2964">
              <a:solidFill>
                <a:srgbClr val="000000"/>
              </a:solidFill>
              <a:latin typeface="Blinker Bold"/>
            </a:endParaRPr>
          </a:p>
          <a:p>
            <a:pPr>
              <a:lnSpc>
                <a:spcPts val="3556"/>
              </a:lnSpc>
            </a:pPr>
            <a:endParaRPr lang="en-US" sz="2964">
              <a:solidFill>
                <a:srgbClr val="000000"/>
              </a:solidFill>
              <a:latin typeface="Blinker Bold"/>
            </a:endParaRPr>
          </a:p>
          <a:p>
            <a:pPr>
              <a:lnSpc>
                <a:spcPts val="3556"/>
              </a:lnSpc>
            </a:pPr>
            <a:r>
              <a:rPr lang="en-US" sz="2964">
                <a:solidFill>
                  <a:srgbClr val="000000"/>
                </a:solidFill>
                <a:latin typeface="Blinker Bold"/>
              </a:rPr>
              <a:t> </a:t>
            </a:r>
          </a:p>
          <a:p>
            <a:pPr>
              <a:lnSpc>
                <a:spcPts val="3556"/>
              </a:lnSpc>
              <a:spcBef>
                <a:spcPct val="0"/>
              </a:spcBef>
            </a:pPr>
            <a:endParaRPr lang="en-US" sz="2964">
              <a:solidFill>
                <a:srgbClr val="000000"/>
              </a:solidFill>
              <a:latin typeface="Blinker Bold"/>
            </a:endParaRPr>
          </a:p>
        </p:txBody>
      </p:sp>
      <p:grpSp>
        <p:nvGrpSpPr>
          <p:cNvPr id="4" name="Group 4"/>
          <p:cNvGrpSpPr/>
          <p:nvPr/>
        </p:nvGrpSpPr>
        <p:grpSpPr>
          <a:xfrm>
            <a:off x="0" y="6588970"/>
            <a:ext cx="9902825" cy="1159230"/>
            <a:chOff x="0" y="0"/>
            <a:chExt cx="13203767" cy="1545640"/>
          </a:xfrm>
        </p:grpSpPr>
        <p:sp>
          <p:nvSpPr>
            <p:cNvPr id="5" name="Freeform 5"/>
            <p:cNvSpPr/>
            <p:nvPr/>
          </p:nvSpPr>
          <p:spPr>
            <a:xfrm>
              <a:off x="0" y="0"/>
              <a:ext cx="13203810" cy="1545592"/>
            </a:xfrm>
            <a:custGeom>
              <a:avLst/>
              <a:gdLst/>
              <a:ahLst/>
              <a:cxnLst/>
              <a:rect l="l" t="t" r="r" b="b"/>
              <a:pathLst>
                <a:path w="13203810" h="1545592">
                  <a:moveTo>
                    <a:pt x="0" y="0"/>
                  </a:moveTo>
                  <a:lnTo>
                    <a:pt x="13203810" y="0"/>
                  </a:lnTo>
                  <a:lnTo>
                    <a:pt x="13203810" y="1545592"/>
                  </a:lnTo>
                  <a:lnTo>
                    <a:pt x="0" y="1545592"/>
                  </a:lnTo>
                  <a:close/>
                </a:path>
              </a:pathLst>
            </a:custGeom>
            <a:solidFill>
              <a:srgbClr val="193EB0"/>
            </a:solidFill>
          </p:spPr>
          <p:txBody>
            <a:bodyPr/>
            <a:lstStyle/>
            <a:p>
              <a:endParaRPr lang="en-US"/>
            </a:p>
          </p:txBody>
        </p:sp>
      </p:grpSp>
      <p:grpSp>
        <p:nvGrpSpPr>
          <p:cNvPr id="6" name="Group 6"/>
          <p:cNvGrpSpPr/>
          <p:nvPr/>
        </p:nvGrpSpPr>
        <p:grpSpPr>
          <a:xfrm rot="-5400000">
            <a:off x="4914900" y="-3365948"/>
            <a:ext cx="47625" cy="8522597"/>
            <a:chOff x="0" y="0"/>
            <a:chExt cx="2647" cy="473771"/>
          </a:xfrm>
        </p:grpSpPr>
        <p:sp>
          <p:nvSpPr>
            <p:cNvPr id="7" name="Freeform 7"/>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8" name="Freeform 8"/>
          <p:cNvSpPr/>
          <p:nvPr/>
        </p:nvSpPr>
        <p:spPr>
          <a:xfrm>
            <a:off x="1773768" y="1070662"/>
            <a:ext cx="6348940" cy="3456347"/>
          </a:xfrm>
          <a:custGeom>
            <a:avLst/>
            <a:gdLst/>
            <a:ahLst/>
            <a:cxnLst/>
            <a:rect l="l" t="t" r="r" b="b"/>
            <a:pathLst>
              <a:path w="6348940" h="3456347">
                <a:moveTo>
                  <a:pt x="0" y="0"/>
                </a:moveTo>
                <a:lnTo>
                  <a:pt x="6348939" y="0"/>
                </a:lnTo>
                <a:lnTo>
                  <a:pt x="6348939" y="3456346"/>
                </a:lnTo>
                <a:lnTo>
                  <a:pt x="0" y="3456346"/>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392475" y="4668982"/>
            <a:ext cx="9111526" cy="1503218"/>
          </a:xfrm>
          <a:prstGeom prst="rect">
            <a:avLst/>
          </a:prstGeom>
        </p:spPr>
        <p:txBody>
          <a:bodyPr lIns="0" tIns="0" rIns="0" bIns="0" rtlCol="0" anchor="t">
            <a:spAutoFit/>
          </a:bodyPr>
          <a:lstStyle/>
          <a:p>
            <a:pPr algn="ctr">
              <a:lnSpc>
                <a:spcPts val="2410"/>
              </a:lnSpc>
            </a:pPr>
            <a:endParaRPr/>
          </a:p>
          <a:p>
            <a:pPr algn="ctr">
              <a:lnSpc>
                <a:spcPts val="2410"/>
              </a:lnSpc>
            </a:pPr>
            <a:r>
              <a:rPr lang="en-US" sz="2008">
                <a:solidFill>
                  <a:srgbClr val="000000"/>
                </a:solidFill>
                <a:latin typeface="Blinker"/>
              </a:rPr>
              <a:t>"Saudi clubs have made headlines with their record-breaking spending, rivaling Europe's top leagues. But as we delve deeper, we'll uncover a crucial aspect often overshadowed by these massive investments: the vital role of scouting talent."</a:t>
            </a:r>
          </a:p>
          <a:p>
            <a:pPr algn="ctr">
              <a:lnSpc>
                <a:spcPts val="2410"/>
              </a:lnSpc>
              <a:spcBef>
                <a:spcPct val="0"/>
              </a:spcBef>
            </a:pPr>
            <a:r>
              <a:rPr lang="en-US" sz="2008">
                <a:solidFill>
                  <a:srgbClr val="000000"/>
                </a:solidFill>
                <a:latin typeface="Blinker"/>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91990" y="490537"/>
            <a:ext cx="5493445" cy="428625"/>
          </a:xfrm>
          <a:prstGeom prst="rect">
            <a:avLst/>
          </a:prstGeom>
        </p:spPr>
        <p:txBody>
          <a:bodyPr lIns="0" tIns="0" rIns="0" bIns="0" rtlCol="0" anchor="t">
            <a:spAutoFit/>
          </a:bodyPr>
          <a:lstStyle/>
          <a:p>
            <a:pPr algn="ctr">
              <a:lnSpc>
                <a:spcPts val="3359"/>
              </a:lnSpc>
              <a:spcBef>
                <a:spcPct val="0"/>
              </a:spcBef>
            </a:pPr>
            <a:r>
              <a:rPr lang="en-US" sz="2799">
                <a:solidFill>
                  <a:srgbClr val="FFFFFF"/>
                </a:solidFill>
                <a:latin typeface="Blinker"/>
              </a:rPr>
              <a:t>Football Player Scouting and Analysis</a:t>
            </a:r>
          </a:p>
        </p:txBody>
      </p:sp>
      <p:sp>
        <p:nvSpPr>
          <p:cNvPr id="3" name="TextBox 3"/>
          <p:cNvSpPr txBox="1"/>
          <p:nvPr/>
        </p:nvSpPr>
        <p:spPr>
          <a:xfrm>
            <a:off x="677414" y="331234"/>
            <a:ext cx="7429785" cy="2686050"/>
          </a:xfrm>
          <a:prstGeom prst="rect">
            <a:avLst/>
          </a:prstGeom>
        </p:spPr>
        <p:txBody>
          <a:bodyPr lIns="0" tIns="0" rIns="0" bIns="0" rtlCol="0" anchor="t">
            <a:spAutoFit/>
          </a:bodyPr>
          <a:lstStyle/>
          <a:p>
            <a:pPr algn="just">
              <a:lnSpc>
                <a:spcPts val="3556"/>
              </a:lnSpc>
            </a:pPr>
            <a:r>
              <a:rPr lang="en-US" sz="2964">
                <a:solidFill>
                  <a:srgbClr val="000000"/>
                </a:solidFill>
                <a:latin typeface="Blinker Bold"/>
              </a:rPr>
              <a:t>Examples</a:t>
            </a:r>
          </a:p>
          <a:p>
            <a:pPr algn="just">
              <a:lnSpc>
                <a:spcPts val="3556"/>
              </a:lnSpc>
            </a:pPr>
            <a:endParaRPr lang="en-US" sz="2964">
              <a:solidFill>
                <a:srgbClr val="000000"/>
              </a:solidFill>
              <a:latin typeface="Blinker Bold"/>
            </a:endParaRPr>
          </a:p>
          <a:p>
            <a:pPr algn="just">
              <a:lnSpc>
                <a:spcPts val="3556"/>
              </a:lnSpc>
            </a:pPr>
            <a:endParaRPr lang="en-US" sz="2964">
              <a:solidFill>
                <a:srgbClr val="000000"/>
              </a:solidFill>
              <a:latin typeface="Blinker Bold"/>
            </a:endParaRPr>
          </a:p>
          <a:p>
            <a:pPr>
              <a:lnSpc>
                <a:spcPts val="3556"/>
              </a:lnSpc>
            </a:pPr>
            <a:endParaRPr lang="en-US" sz="2964">
              <a:solidFill>
                <a:srgbClr val="000000"/>
              </a:solidFill>
              <a:latin typeface="Blinker Bold"/>
            </a:endParaRPr>
          </a:p>
          <a:p>
            <a:pPr>
              <a:lnSpc>
                <a:spcPts val="3556"/>
              </a:lnSpc>
            </a:pPr>
            <a:r>
              <a:rPr lang="en-US" sz="2964">
                <a:solidFill>
                  <a:srgbClr val="000000"/>
                </a:solidFill>
                <a:latin typeface="Blinker Bold"/>
              </a:rPr>
              <a:t> </a:t>
            </a:r>
          </a:p>
          <a:p>
            <a:pPr>
              <a:lnSpc>
                <a:spcPts val="3556"/>
              </a:lnSpc>
              <a:spcBef>
                <a:spcPct val="0"/>
              </a:spcBef>
            </a:pPr>
            <a:endParaRPr lang="en-US" sz="2964">
              <a:solidFill>
                <a:srgbClr val="000000"/>
              </a:solidFill>
              <a:latin typeface="Blinker Bold"/>
            </a:endParaRPr>
          </a:p>
        </p:txBody>
      </p:sp>
      <p:grpSp>
        <p:nvGrpSpPr>
          <p:cNvPr id="4" name="Group 4"/>
          <p:cNvGrpSpPr/>
          <p:nvPr/>
        </p:nvGrpSpPr>
        <p:grpSpPr>
          <a:xfrm>
            <a:off x="88485" y="6656427"/>
            <a:ext cx="9902825" cy="1159230"/>
            <a:chOff x="0" y="0"/>
            <a:chExt cx="13203767" cy="1545640"/>
          </a:xfrm>
        </p:grpSpPr>
        <p:sp>
          <p:nvSpPr>
            <p:cNvPr id="5" name="Freeform 5"/>
            <p:cNvSpPr/>
            <p:nvPr/>
          </p:nvSpPr>
          <p:spPr>
            <a:xfrm>
              <a:off x="0" y="0"/>
              <a:ext cx="13203810" cy="1545592"/>
            </a:xfrm>
            <a:custGeom>
              <a:avLst/>
              <a:gdLst/>
              <a:ahLst/>
              <a:cxnLst/>
              <a:rect l="l" t="t" r="r" b="b"/>
              <a:pathLst>
                <a:path w="13203810" h="1545592">
                  <a:moveTo>
                    <a:pt x="0" y="0"/>
                  </a:moveTo>
                  <a:lnTo>
                    <a:pt x="13203810" y="0"/>
                  </a:lnTo>
                  <a:lnTo>
                    <a:pt x="13203810" y="1545592"/>
                  </a:lnTo>
                  <a:lnTo>
                    <a:pt x="0" y="1545592"/>
                  </a:lnTo>
                  <a:close/>
                </a:path>
              </a:pathLst>
            </a:custGeom>
            <a:solidFill>
              <a:srgbClr val="193EB0"/>
            </a:solidFill>
          </p:spPr>
          <p:txBody>
            <a:bodyPr/>
            <a:lstStyle/>
            <a:p>
              <a:endParaRPr lang="en-US"/>
            </a:p>
          </p:txBody>
        </p:sp>
      </p:grpSp>
      <p:grpSp>
        <p:nvGrpSpPr>
          <p:cNvPr id="6" name="Group 6"/>
          <p:cNvGrpSpPr/>
          <p:nvPr/>
        </p:nvGrpSpPr>
        <p:grpSpPr>
          <a:xfrm rot="-5400000">
            <a:off x="4914900" y="-3365948"/>
            <a:ext cx="47625" cy="8522597"/>
            <a:chOff x="0" y="0"/>
            <a:chExt cx="2647" cy="473771"/>
          </a:xfrm>
        </p:grpSpPr>
        <p:sp>
          <p:nvSpPr>
            <p:cNvPr id="7" name="Freeform 7"/>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
        <p:nvSpPr>
          <p:cNvPr id="8" name="Freeform 8"/>
          <p:cNvSpPr/>
          <p:nvPr/>
        </p:nvSpPr>
        <p:spPr>
          <a:xfrm>
            <a:off x="4938712" y="1181889"/>
            <a:ext cx="4361441" cy="5192116"/>
          </a:xfrm>
          <a:custGeom>
            <a:avLst/>
            <a:gdLst/>
            <a:ahLst/>
            <a:cxnLst/>
            <a:rect l="l" t="t" r="r" b="b"/>
            <a:pathLst>
              <a:path w="4361441" h="5192116">
                <a:moveTo>
                  <a:pt x="0" y="0"/>
                </a:moveTo>
                <a:lnTo>
                  <a:pt x="4361441" y="0"/>
                </a:lnTo>
                <a:lnTo>
                  <a:pt x="4361441" y="5192116"/>
                </a:lnTo>
                <a:lnTo>
                  <a:pt x="0" y="5192116"/>
                </a:lnTo>
                <a:lnTo>
                  <a:pt x="0" y="0"/>
                </a:lnTo>
                <a:close/>
              </a:path>
            </a:pathLst>
          </a:custGeom>
          <a:blipFill>
            <a:blip r:embed="rId2"/>
            <a:stretch>
              <a:fillRect l="-9066" r="-9978"/>
            </a:stretch>
          </a:blipFill>
        </p:spPr>
        <p:txBody>
          <a:bodyPr/>
          <a:lstStyle/>
          <a:p>
            <a:endParaRPr lang="en-US"/>
          </a:p>
        </p:txBody>
      </p:sp>
      <p:sp>
        <p:nvSpPr>
          <p:cNvPr id="9" name="TextBox 9"/>
          <p:cNvSpPr txBox="1"/>
          <p:nvPr/>
        </p:nvSpPr>
        <p:spPr>
          <a:xfrm>
            <a:off x="1036720" y="3233737"/>
            <a:ext cx="2966145" cy="381000"/>
          </a:xfrm>
          <a:prstGeom prst="rect">
            <a:avLst/>
          </a:prstGeom>
        </p:spPr>
        <p:txBody>
          <a:bodyPr lIns="0" tIns="0" rIns="0" bIns="0" rtlCol="0" anchor="t">
            <a:spAutoFit/>
          </a:bodyPr>
          <a:lstStyle/>
          <a:p>
            <a:pPr algn="ctr">
              <a:lnSpc>
                <a:spcPts val="2999"/>
              </a:lnSpc>
              <a:spcBef>
                <a:spcPct val="0"/>
              </a:spcBef>
            </a:pPr>
            <a:r>
              <a:rPr lang="en-US" sz="2499">
                <a:solidFill>
                  <a:srgbClr val="000000"/>
                </a:solidFill>
                <a:latin typeface="Blinker"/>
              </a:rPr>
              <a:t>“The Role of Scouting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3EB0"/>
        </a:solidFill>
        <a:effectLst/>
      </p:bgPr>
    </p:bg>
    <p:spTree>
      <p:nvGrpSpPr>
        <p:cNvPr id="1" name=""/>
        <p:cNvGrpSpPr/>
        <p:nvPr/>
      </p:nvGrpSpPr>
      <p:grpSpPr>
        <a:xfrm>
          <a:off x="0" y="0"/>
          <a:ext cx="0" cy="0"/>
          <a:chOff x="0" y="0"/>
          <a:chExt cx="0" cy="0"/>
        </a:xfrm>
      </p:grpSpPr>
      <p:sp>
        <p:nvSpPr>
          <p:cNvPr id="2" name="Freeform 2"/>
          <p:cNvSpPr/>
          <p:nvPr/>
        </p:nvSpPr>
        <p:spPr>
          <a:xfrm>
            <a:off x="248877" y="232233"/>
            <a:ext cx="1376293" cy="1391253"/>
          </a:xfrm>
          <a:custGeom>
            <a:avLst/>
            <a:gdLst/>
            <a:ahLst/>
            <a:cxnLst/>
            <a:rect l="l" t="t" r="r" b="b"/>
            <a:pathLst>
              <a:path w="1376293" h="1391253">
                <a:moveTo>
                  <a:pt x="0" y="0"/>
                </a:moveTo>
                <a:lnTo>
                  <a:pt x="1376293" y="0"/>
                </a:lnTo>
                <a:lnTo>
                  <a:pt x="1376293" y="1391253"/>
                </a:lnTo>
                <a:lnTo>
                  <a:pt x="0" y="139125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657526" y="2400300"/>
            <a:ext cx="2581424" cy="2047875"/>
          </a:xfrm>
          <a:prstGeom prst="rect">
            <a:avLst/>
          </a:prstGeom>
        </p:spPr>
        <p:txBody>
          <a:bodyPr lIns="0" tIns="0" rIns="0" bIns="0" rtlCol="0" anchor="t">
            <a:spAutoFit/>
          </a:bodyPr>
          <a:lstStyle/>
          <a:p>
            <a:pPr algn="ctr">
              <a:lnSpc>
                <a:spcPts val="4927"/>
              </a:lnSpc>
            </a:pPr>
            <a:r>
              <a:rPr lang="en-US" sz="4106">
                <a:solidFill>
                  <a:srgbClr val="BFBFBF"/>
                </a:solidFill>
                <a:latin typeface="Blinker Bold"/>
              </a:rPr>
              <a:t>02</a:t>
            </a:r>
          </a:p>
          <a:p>
            <a:pPr algn="ctr">
              <a:lnSpc>
                <a:spcPts val="9476"/>
              </a:lnSpc>
            </a:pPr>
            <a:r>
              <a:rPr lang="en-US" sz="7896">
                <a:solidFill>
                  <a:srgbClr val="FFFFFF"/>
                </a:solidFill>
                <a:latin typeface="Blinker Bold"/>
              </a:rPr>
              <a:t>Goals</a:t>
            </a:r>
          </a:p>
          <a:p>
            <a:pPr algn="ctr">
              <a:lnSpc>
                <a:spcPts val="1796"/>
              </a:lnSpc>
              <a:spcBef>
                <a:spcPct val="0"/>
              </a:spcBef>
            </a:pPr>
            <a:r>
              <a:rPr lang="en-US" sz="1497">
                <a:solidFill>
                  <a:srgbClr val="FFFFFF"/>
                </a:solidFill>
                <a:latin typeface="Blinker"/>
              </a:rPr>
              <a:t>What want to achieve at the end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6070509"/>
            <a:ext cx="9902825" cy="1197330"/>
            <a:chOff x="0" y="0"/>
            <a:chExt cx="13203767" cy="1596440"/>
          </a:xfrm>
        </p:grpSpPr>
        <p:sp>
          <p:nvSpPr>
            <p:cNvPr id="3" name="Freeform 3"/>
            <p:cNvSpPr/>
            <p:nvPr/>
          </p:nvSpPr>
          <p:spPr>
            <a:xfrm>
              <a:off x="0" y="0"/>
              <a:ext cx="13203810" cy="1596390"/>
            </a:xfrm>
            <a:custGeom>
              <a:avLst/>
              <a:gdLst/>
              <a:ahLst/>
              <a:cxnLst/>
              <a:rect l="l" t="t" r="r" b="b"/>
              <a:pathLst>
                <a:path w="13203810" h="1596390">
                  <a:moveTo>
                    <a:pt x="0" y="0"/>
                  </a:moveTo>
                  <a:lnTo>
                    <a:pt x="13203810" y="0"/>
                  </a:lnTo>
                  <a:lnTo>
                    <a:pt x="13203810" y="1596390"/>
                  </a:lnTo>
                  <a:lnTo>
                    <a:pt x="0" y="1596390"/>
                  </a:lnTo>
                  <a:close/>
                </a:path>
              </a:pathLst>
            </a:custGeom>
            <a:solidFill>
              <a:srgbClr val="193EB0"/>
            </a:solidFill>
          </p:spPr>
          <p:txBody>
            <a:bodyPr/>
            <a:lstStyle/>
            <a:p>
              <a:endParaRPr lang="en-US"/>
            </a:p>
          </p:txBody>
        </p:sp>
      </p:grpSp>
      <p:sp>
        <p:nvSpPr>
          <p:cNvPr id="4" name="TextBox 4"/>
          <p:cNvSpPr txBox="1"/>
          <p:nvPr/>
        </p:nvSpPr>
        <p:spPr>
          <a:xfrm>
            <a:off x="114265" y="2206859"/>
            <a:ext cx="9329314" cy="2562225"/>
          </a:xfrm>
          <a:prstGeom prst="rect">
            <a:avLst/>
          </a:prstGeom>
        </p:spPr>
        <p:txBody>
          <a:bodyPr lIns="0" tIns="0" rIns="0" bIns="0" rtlCol="0" anchor="t">
            <a:spAutoFit/>
          </a:bodyPr>
          <a:lstStyle/>
          <a:p>
            <a:pPr algn="ctr">
              <a:lnSpc>
                <a:spcPts val="2519"/>
              </a:lnSpc>
              <a:spcBef>
                <a:spcPct val="0"/>
              </a:spcBef>
            </a:pPr>
            <a:endParaRPr/>
          </a:p>
          <a:p>
            <a:pPr marL="453388" lvl="1" indent="-226694" algn="ctr">
              <a:lnSpc>
                <a:spcPts val="2519"/>
              </a:lnSpc>
              <a:spcBef>
                <a:spcPct val="0"/>
              </a:spcBef>
              <a:buFont typeface="Arial"/>
              <a:buChar char="•"/>
            </a:pPr>
            <a:r>
              <a:rPr lang="en-US" sz="2099">
                <a:solidFill>
                  <a:srgbClr val="000000"/>
                </a:solidFill>
                <a:latin typeface="Arial"/>
              </a:rPr>
              <a:t>Our primary goal is to provide actionable insights to football clubs.</a:t>
            </a:r>
          </a:p>
          <a:p>
            <a:pPr algn="ctr">
              <a:lnSpc>
                <a:spcPts val="2519"/>
              </a:lnSpc>
              <a:spcBef>
                <a:spcPct val="0"/>
              </a:spcBef>
            </a:pPr>
            <a:endParaRPr lang="en-US" sz="2099">
              <a:solidFill>
                <a:srgbClr val="000000"/>
              </a:solidFill>
              <a:latin typeface="Arial"/>
            </a:endParaRPr>
          </a:p>
          <a:p>
            <a:pPr marL="453388" lvl="1" indent="-226694" algn="ctr">
              <a:lnSpc>
                <a:spcPts val="2519"/>
              </a:lnSpc>
              <a:spcBef>
                <a:spcPct val="0"/>
              </a:spcBef>
              <a:buFont typeface="Arial"/>
              <a:buChar char="•"/>
            </a:pPr>
            <a:r>
              <a:rPr lang="en-US" sz="2099">
                <a:solidFill>
                  <a:srgbClr val="000000"/>
                </a:solidFill>
                <a:latin typeface="Arial"/>
              </a:rPr>
              <a:t>We aim to identify promising talents, predict player performance, estimate market value, and assess injury risk.</a:t>
            </a:r>
          </a:p>
          <a:p>
            <a:pPr algn="ctr">
              <a:lnSpc>
                <a:spcPts val="2519"/>
              </a:lnSpc>
              <a:spcBef>
                <a:spcPct val="0"/>
              </a:spcBef>
            </a:pPr>
            <a:endParaRPr lang="en-US" sz="2099">
              <a:solidFill>
                <a:srgbClr val="000000"/>
              </a:solidFill>
              <a:latin typeface="Arial"/>
            </a:endParaRPr>
          </a:p>
          <a:p>
            <a:pPr marL="453388" lvl="1" indent="-226694" algn="ctr">
              <a:lnSpc>
                <a:spcPts val="2519"/>
              </a:lnSpc>
              <a:spcBef>
                <a:spcPct val="0"/>
              </a:spcBef>
              <a:buFont typeface="Arial"/>
              <a:buChar char="•"/>
            </a:pPr>
            <a:r>
              <a:rPr lang="en-US" sz="2099">
                <a:solidFill>
                  <a:srgbClr val="000000"/>
                </a:solidFill>
                <a:latin typeface="Arial"/>
              </a:rPr>
              <a:t>We strive to empower clubs with data-driven strategies for scouting and player management.</a:t>
            </a:r>
          </a:p>
        </p:txBody>
      </p:sp>
      <p:sp>
        <p:nvSpPr>
          <p:cNvPr id="5" name="TextBox 5"/>
          <p:cNvSpPr txBox="1"/>
          <p:nvPr/>
        </p:nvSpPr>
        <p:spPr>
          <a:xfrm>
            <a:off x="250498" y="304800"/>
            <a:ext cx="5153352" cy="365485"/>
          </a:xfrm>
          <a:prstGeom prst="rect">
            <a:avLst/>
          </a:prstGeom>
        </p:spPr>
        <p:txBody>
          <a:bodyPr wrap="square" lIns="0" tIns="0" rIns="0" bIns="0" rtlCol="0" anchor="t">
            <a:spAutoFit/>
          </a:bodyPr>
          <a:lstStyle/>
          <a:p>
            <a:pPr>
              <a:lnSpc>
                <a:spcPts val="2999"/>
              </a:lnSpc>
              <a:spcBef>
                <a:spcPct val="0"/>
              </a:spcBef>
            </a:pPr>
            <a:r>
              <a:rPr lang="en-US" sz="2499" dirty="0">
                <a:solidFill>
                  <a:srgbClr val="000000"/>
                </a:solidFill>
                <a:latin typeface="Blinker Bold"/>
              </a:rPr>
              <a:t>Driving Data-Backed Decision Making</a:t>
            </a:r>
          </a:p>
        </p:txBody>
      </p:sp>
      <p:grpSp>
        <p:nvGrpSpPr>
          <p:cNvPr id="6" name="Group 6"/>
          <p:cNvGrpSpPr/>
          <p:nvPr/>
        </p:nvGrpSpPr>
        <p:grpSpPr>
          <a:xfrm rot="-5400000">
            <a:off x="4487984" y="-3332052"/>
            <a:ext cx="47625" cy="8522597"/>
            <a:chOff x="0" y="0"/>
            <a:chExt cx="2647" cy="473771"/>
          </a:xfrm>
        </p:grpSpPr>
        <p:sp>
          <p:nvSpPr>
            <p:cNvPr id="7" name="Freeform 7"/>
            <p:cNvSpPr/>
            <p:nvPr/>
          </p:nvSpPr>
          <p:spPr>
            <a:xfrm>
              <a:off x="0" y="0"/>
              <a:ext cx="2653" cy="473813"/>
            </a:xfrm>
            <a:custGeom>
              <a:avLst/>
              <a:gdLst/>
              <a:ahLst/>
              <a:cxnLst/>
              <a:rect l="l" t="t" r="r" b="b"/>
              <a:pathLst>
                <a:path w="2653" h="473813">
                  <a:moveTo>
                    <a:pt x="0" y="0"/>
                  </a:moveTo>
                  <a:lnTo>
                    <a:pt x="2653" y="0"/>
                  </a:lnTo>
                  <a:lnTo>
                    <a:pt x="2653" y="473813"/>
                  </a:lnTo>
                  <a:lnTo>
                    <a:pt x="0" y="473813"/>
                  </a:lnTo>
                  <a:close/>
                </a:path>
              </a:pathLst>
            </a:custGeom>
            <a:solidFill>
              <a:srgbClr val="193EB0"/>
            </a:solidFill>
          </p:spPr>
          <p:txBody>
            <a:bodyPr/>
            <a:lstStyle/>
            <a:p>
              <a:endParaRPr 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1153</Words>
  <Application>Microsoft Office PowerPoint</Application>
  <PresentationFormat>Custom</PresentationFormat>
  <Paragraphs>212</Paragraphs>
  <Slides>50</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Canva Sans</vt:lpstr>
      <vt:lpstr>Blinker</vt:lpstr>
      <vt:lpstr>Blinker Semi-Bold</vt:lpstr>
      <vt:lpstr>Blinker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Project.pptx</dc:title>
  <dc:creator>Osama Sleem</dc:creator>
  <cp:lastModifiedBy>Osama_625a</cp:lastModifiedBy>
  <cp:revision>3</cp:revision>
  <dcterms:created xsi:type="dcterms:W3CDTF">2006-08-16T00:00:00Z</dcterms:created>
  <dcterms:modified xsi:type="dcterms:W3CDTF">2023-12-25T20:01:53Z</dcterms:modified>
  <dc:identifier>DAFu5fFtQzE</dc:identifier>
</cp:coreProperties>
</file>